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7" r:id="rId2"/>
    <p:sldId id="278" r:id="rId3"/>
    <p:sldId id="280" r:id="rId4"/>
    <p:sldId id="262" r:id="rId5"/>
    <p:sldId id="258" r:id="rId6"/>
    <p:sldId id="263" r:id="rId7"/>
    <p:sldId id="266" r:id="rId8"/>
    <p:sldId id="264" r:id="rId9"/>
    <p:sldId id="265" r:id="rId10"/>
    <p:sldId id="267" r:id="rId11"/>
    <p:sldId id="268" r:id="rId12"/>
    <p:sldId id="281" r:id="rId13"/>
    <p:sldId id="286" r:id="rId14"/>
    <p:sldId id="269" r:id="rId15"/>
    <p:sldId id="287" r:id="rId16"/>
    <p:sldId id="270" r:id="rId17"/>
    <p:sldId id="289" r:id="rId18"/>
    <p:sldId id="271" r:id="rId19"/>
    <p:sldId id="290" r:id="rId20"/>
    <p:sldId id="288" r:id="rId21"/>
    <p:sldId id="283" r:id="rId22"/>
    <p:sldId id="274" r:id="rId23"/>
    <p:sldId id="284" r:id="rId24"/>
    <p:sldId id="285" r:id="rId25"/>
    <p:sldId id="275" r:id="rId26"/>
    <p:sldId id="282" r:id="rId27"/>
    <p:sldId id="277" r:id="rId28"/>
    <p:sldId id="273" r:id="rId2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7667"/>
    <a:srgbClr val="8BAA88"/>
    <a:srgbClr val="FFC121"/>
    <a:srgbClr val="FDC01F"/>
    <a:srgbClr val="D69E7B"/>
    <a:srgbClr val="94BCDE"/>
    <a:srgbClr val="C2E8FA"/>
    <a:srgbClr val="005678"/>
    <a:srgbClr val="D8A519"/>
    <a:srgbClr val="7811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31"/>
    <p:restoredTop sz="74536"/>
  </p:normalViewPr>
  <p:slideViewPr>
    <p:cSldViewPr snapToGrid="0" snapToObjects="1" showGuides="1">
      <p:cViewPr>
        <p:scale>
          <a:sx n="130" d="100"/>
          <a:sy n="130" d="100"/>
        </p:scale>
        <p:origin x="1720" y="512"/>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_rels/data3.xml.rels><?xml version="1.0" encoding="UTF-8" standalone="yes"?>
<Relationships xmlns="http://schemas.openxmlformats.org/package/2006/relationships"><Relationship Id="rId3" Type="http://schemas.openxmlformats.org/officeDocument/2006/relationships/image" Target="../media/image7.jpeg"/><Relationship Id="rId4" Type="http://schemas.microsoft.com/office/2007/relationships/hdphoto" Target="../media/hdphoto2.wdp"/><Relationship Id="rId5" Type="http://schemas.openxmlformats.org/officeDocument/2006/relationships/image" Target="../media/image8.jpeg"/><Relationship Id="rId6" Type="http://schemas.microsoft.com/office/2007/relationships/hdphoto" Target="../media/hdphoto3.wdp"/><Relationship Id="rId7" Type="http://schemas.openxmlformats.org/officeDocument/2006/relationships/image" Target="../media/image9.jpeg"/><Relationship Id="rId8" Type="http://schemas.microsoft.com/office/2007/relationships/hdphoto" Target="../media/hdphoto4.wdp"/><Relationship Id="rId1" Type="http://schemas.openxmlformats.org/officeDocument/2006/relationships/image" Target="../media/image6.jpeg"/><Relationship Id="rId2" Type="http://schemas.microsoft.com/office/2007/relationships/hdphoto" Target="../media/hdphoto1.wdp"/></Relationships>
</file>

<file path=ppt/diagrams/_rels/drawing3.xml.rels><?xml version="1.0" encoding="UTF-8" standalone="yes"?>
<Relationships xmlns="http://schemas.openxmlformats.org/package/2006/relationships"><Relationship Id="rId3" Type="http://schemas.openxmlformats.org/officeDocument/2006/relationships/image" Target="../media/image7.jpeg"/><Relationship Id="rId4" Type="http://schemas.microsoft.com/office/2007/relationships/hdphoto" Target="../media/hdphoto2.wdp"/><Relationship Id="rId5" Type="http://schemas.openxmlformats.org/officeDocument/2006/relationships/image" Target="../media/image8.jpeg"/><Relationship Id="rId6" Type="http://schemas.microsoft.com/office/2007/relationships/hdphoto" Target="../media/hdphoto3.wdp"/><Relationship Id="rId7" Type="http://schemas.openxmlformats.org/officeDocument/2006/relationships/image" Target="../media/image9.jpeg"/><Relationship Id="rId8" Type="http://schemas.microsoft.com/office/2007/relationships/hdphoto" Target="../media/hdphoto4.wdp"/><Relationship Id="rId1" Type="http://schemas.openxmlformats.org/officeDocument/2006/relationships/image" Target="../media/image6.jpeg"/><Relationship Id="rId2" Type="http://schemas.microsoft.com/office/2007/relationships/hdphoto" Target="../media/hdphoto1.wdp"/></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1691E7-C08E-433D-8D34-38FE02B0A069}" type="doc">
      <dgm:prSet loTypeId="urn:microsoft.com/office/officeart/2005/8/layout/vList6" loCatId="process" qsTypeId="urn:microsoft.com/office/officeart/2005/8/quickstyle/simple2" qsCatId="simple" csTypeId="urn:microsoft.com/office/officeart/2005/8/colors/accent1_5" csCatId="accent1" phldr="1"/>
      <dgm:spPr/>
      <dgm:t>
        <a:bodyPr/>
        <a:lstStyle/>
        <a:p>
          <a:endParaRPr lang="nl-BE"/>
        </a:p>
      </dgm:t>
    </dgm:pt>
    <dgm:pt modelId="{6AB7F8FF-10CE-4FD7-BA3A-6C6D45301499}">
      <dgm:prSet/>
      <dgm:spPr/>
      <dgm:t>
        <a:bodyPr/>
        <a:lstStyle/>
        <a:p>
          <a:pPr rtl="0"/>
          <a:r>
            <a:rPr lang="en-US" smtClean="0"/>
            <a:t>An organization’s behavior changes slowly over time</a:t>
          </a:r>
          <a:endParaRPr lang="nl-BE"/>
        </a:p>
      </dgm:t>
    </dgm:pt>
    <dgm:pt modelId="{9801876C-4D9E-4483-A05B-D1F14BA586C5}" type="parTrans" cxnId="{05CEF0F2-2CBC-4BC6-9D44-435A24A2E238}">
      <dgm:prSet/>
      <dgm:spPr/>
      <dgm:t>
        <a:bodyPr/>
        <a:lstStyle/>
        <a:p>
          <a:endParaRPr lang="nl-BE"/>
        </a:p>
      </dgm:t>
    </dgm:pt>
    <dgm:pt modelId="{EC5DDE1D-40CE-44F0-B18A-552514460DEC}" type="sibTrans" cxnId="{05CEF0F2-2CBC-4BC6-9D44-435A24A2E238}">
      <dgm:prSet/>
      <dgm:spPr/>
      <dgm:t>
        <a:bodyPr/>
        <a:lstStyle/>
        <a:p>
          <a:endParaRPr lang="nl-BE"/>
        </a:p>
      </dgm:t>
    </dgm:pt>
    <dgm:pt modelId="{C514A6AC-761E-46F3-812D-1D1C5C56C41B}">
      <dgm:prSet/>
      <dgm:spPr/>
      <dgm:t>
        <a:bodyPr anchor="ctr" anchorCtr="0"/>
        <a:lstStyle/>
        <a:p>
          <a:pPr rtl="0"/>
          <a:r>
            <a:rPr lang="en-US" dirty="0" smtClean="0"/>
            <a:t>Changes must be </a:t>
          </a:r>
          <a:r>
            <a:rPr lang="en-US" u="sng" dirty="0" smtClean="0"/>
            <a:t>iterative</a:t>
          </a:r>
          <a:r>
            <a:rPr lang="en-US" dirty="0" smtClean="0"/>
            <a:t> while working toward long-term goals</a:t>
          </a:r>
          <a:endParaRPr lang="nl-BE" dirty="0"/>
        </a:p>
      </dgm:t>
    </dgm:pt>
    <dgm:pt modelId="{2EF97DD2-4DB2-4EB3-9647-8E3679F8739F}" type="parTrans" cxnId="{7F8637F1-1009-47EA-9451-0850DCD9C22D}">
      <dgm:prSet/>
      <dgm:spPr/>
      <dgm:t>
        <a:bodyPr/>
        <a:lstStyle/>
        <a:p>
          <a:endParaRPr lang="nl-BE"/>
        </a:p>
      </dgm:t>
    </dgm:pt>
    <dgm:pt modelId="{6DFAC33A-8C79-48E8-B7E8-041680BE3439}" type="sibTrans" cxnId="{7F8637F1-1009-47EA-9451-0850DCD9C22D}">
      <dgm:prSet/>
      <dgm:spPr/>
      <dgm:t>
        <a:bodyPr/>
        <a:lstStyle/>
        <a:p>
          <a:endParaRPr lang="nl-BE"/>
        </a:p>
      </dgm:t>
    </dgm:pt>
    <dgm:pt modelId="{CE16E0DD-1CF9-4BA6-A205-0B99CC7856A4}">
      <dgm:prSet/>
      <dgm:spPr/>
      <dgm:t>
        <a:bodyPr/>
        <a:lstStyle/>
        <a:p>
          <a:pPr rtl="0"/>
          <a:r>
            <a:rPr lang="en-US" smtClean="0"/>
            <a:t>There is no single recipe that works for all organizations</a:t>
          </a:r>
          <a:endParaRPr lang="nl-BE"/>
        </a:p>
      </dgm:t>
    </dgm:pt>
    <dgm:pt modelId="{E7764EF5-34AC-482E-AB82-A5AE47E28A7B}" type="parTrans" cxnId="{3F329A44-D44E-4752-A7BD-57834FA76170}">
      <dgm:prSet/>
      <dgm:spPr/>
      <dgm:t>
        <a:bodyPr/>
        <a:lstStyle/>
        <a:p>
          <a:endParaRPr lang="nl-BE"/>
        </a:p>
      </dgm:t>
    </dgm:pt>
    <dgm:pt modelId="{596DDE3B-03FF-4222-AB91-736855C640EF}" type="sibTrans" cxnId="{3F329A44-D44E-4752-A7BD-57834FA76170}">
      <dgm:prSet/>
      <dgm:spPr/>
      <dgm:t>
        <a:bodyPr/>
        <a:lstStyle/>
        <a:p>
          <a:endParaRPr lang="nl-BE"/>
        </a:p>
      </dgm:t>
    </dgm:pt>
    <dgm:pt modelId="{D671E191-B784-4461-80A0-5572D4621264}">
      <dgm:prSet/>
      <dgm:spPr/>
      <dgm:t>
        <a:bodyPr anchor="ctr" anchorCtr="0"/>
        <a:lstStyle/>
        <a:p>
          <a:pPr rtl="0"/>
          <a:r>
            <a:rPr lang="en-US" dirty="0" smtClean="0"/>
            <a:t>A solution must enable </a:t>
          </a:r>
          <a:r>
            <a:rPr lang="en-US" u="sng" dirty="0" smtClean="0"/>
            <a:t>risk-based</a:t>
          </a:r>
          <a:r>
            <a:rPr lang="en-US" dirty="0" smtClean="0"/>
            <a:t> choices tailored to the organization</a:t>
          </a:r>
          <a:endParaRPr lang="nl-BE" dirty="0"/>
        </a:p>
      </dgm:t>
    </dgm:pt>
    <dgm:pt modelId="{A4AF3248-EA18-4ABD-BFDC-9DE926B626F8}" type="parTrans" cxnId="{C397E4DD-DD3F-45F4-B97A-0B9BA9D8B212}">
      <dgm:prSet/>
      <dgm:spPr/>
      <dgm:t>
        <a:bodyPr/>
        <a:lstStyle/>
        <a:p>
          <a:endParaRPr lang="nl-BE"/>
        </a:p>
      </dgm:t>
    </dgm:pt>
    <dgm:pt modelId="{C01B90F3-A504-4986-AD98-C13A934CD4AA}" type="sibTrans" cxnId="{C397E4DD-DD3F-45F4-B97A-0B9BA9D8B212}">
      <dgm:prSet/>
      <dgm:spPr/>
      <dgm:t>
        <a:bodyPr/>
        <a:lstStyle/>
        <a:p>
          <a:endParaRPr lang="nl-BE"/>
        </a:p>
      </dgm:t>
    </dgm:pt>
    <dgm:pt modelId="{D5427E35-361D-4509-BB9C-6E876B0738B7}">
      <dgm:prSet/>
      <dgm:spPr/>
      <dgm:t>
        <a:bodyPr/>
        <a:lstStyle/>
        <a:p>
          <a:pPr rtl="0"/>
          <a:r>
            <a:rPr lang="en-US" smtClean="0"/>
            <a:t>Guidance related to security activities must be prescriptive</a:t>
          </a:r>
          <a:endParaRPr lang="nl-BE"/>
        </a:p>
      </dgm:t>
    </dgm:pt>
    <dgm:pt modelId="{E2DA1367-B414-4EF5-AA62-BE6983D1FB42}" type="parTrans" cxnId="{48798901-AD50-4903-8E1C-0D9B29E82A13}">
      <dgm:prSet/>
      <dgm:spPr/>
      <dgm:t>
        <a:bodyPr/>
        <a:lstStyle/>
        <a:p>
          <a:endParaRPr lang="nl-BE"/>
        </a:p>
      </dgm:t>
    </dgm:pt>
    <dgm:pt modelId="{34FE3B16-E22F-4D41-A3F1-8296934B8238}" type="sibTrans" cxnId="{48798901-AD50-4903-8E1C-0D9B29E82A13}">
      <dgm:prSet/>
      <dgm:spPr/>
      <dgm:t>
        <a:bodyPr/>
        <a:lstStyle/>
        <a:p>
          <a:endParaRPr lang="nl-BE"/>
        </a:p>
      </dgm:t>
    </dgm:pt>
    <dgm:pt modelId="{6D6E1633-FFE4-41D1-A4F4-5FC24A6699CA}">
      <dgm:prSet/>
      <dgm:spPr/>
      <dgm:t>
        <a:bodyPr anchor="ctr" anchorCtr="0"/>
        <a:lstStyle/>
        <a:p>
          <a:pPr rtl="0"/>
          <a:r>
            <a:rPr lang="en-US" dirty="0" smtClean="0"/>
            <a:t>A solution must provide enough </a:t>
          </a:r>
          <a:r>
            <a:rPr lang="en-US" u="sng" dirty="0" smtClean="0"/>
            <a:t>details</a:t>
          </a:r>
          <a:r>
            <a:rPr lang="en-US" dirty="0" smtClean="0"/>
            <a:t> for non-security-people</a:t>
          </a:r>
          <a:endParaRPr lang="nl-BE" dirty="0"/>
        </a:p>
      </dgm:t>
    </dgm:pt>
    <dgm:pt modelId="{2729C525-2481-4E0B-884C-8886A45FD209}" type="parTrans" cxnId="{8C9AADE8-9D44-4EE7-988C-0B37A1E73462}">
      <dgm:prSet/>
      <dgm:spPr/>
      <dgm:t>
        <a:bodyPr/>
        <a:lstStyle/>
        <a:p>
          <a:endParaRPr lang="nl-BE"/>
        </a:p>
      </dgm:t>
    </dgm:pt>
    <dgm:pt modelId="{3B712D5F-6395-4AA9-97C6-188AB7B40D2A}" type="sibTrans" cxnId="{8C9AADE8-9D44-4EE7-988C-0B37A1E73462}">
      <dgm:prSet/>
      <dgm:spPr/>
      <dgm:t>
        <a:bodyPr/>
        <a:lstStyle/>
        <a:p>
          <a:endParaRPr lang="nl-BE"/>
        </a:p>
      </dgm:t>
    </dgm:pt>
    <dgm:pt modelId="{A6A4214C-9EB3-4FFE-B4D8-B03146D13C44}">
      <dgm:prSet/>
      <dgm:spPr/>
      <dgm:t>
        <a:bodyPr/>
        <a:lstStyle/>
        <a:p>
          <a:pPr rtl="0"/>
          <a:r>
            <a:rPr lang="en-US" dirty="0" smtClean="0"/>
            <a:t>Overall, must be simple, well-defined, and measurable</a:t>
          </a:r>
          <a:endParaRPr lang="nl-BE" dirty="0"/>
        </a:p>
      </dgm:t>
    </dgm:pt>
    <dgm:pt modelId="{86C2D5C3-29ED-455B-B5DD-C64DF11ED0CD}" type="parTrans" cxnId="{A51E3A9B-EF3B-46E4-9310-07BA6692D205}">
      <dgm:prSet/>
      <dgm:spPr/>
      <dgm:t>
        <a:bodyPr/>
        <a:lstStyle/>
        <a:p>
          <a:endParaRPr lang="nl-BE"/>
        </a:p>
      </dgm:t>
    </dgm:pt>
    <dgm:pt modelId="{12AC2D79-899F-4110-9710-C7948156504F}" type="sibTrans" cxnId="{A51E3A9B-EF3B-46E4-9310-07BA6692D205}">
      <dgm:prSet/>
      <dgm:spPr/>
      <dgm:t>
        <a:bodyPr/>
        <a:lstStyle/>
        <a:p>
          <a:endParaRPr lang="nl-BE"/>
        </a:p>
      </dgm:t>
    </dgm:pt>
    <dgm:pt modelId="{9209C2EA-F802-428C-9BBA-391B345D8B35}">
      <dgm:prSet/>
      <dgm:spPr/>
      <dgm:t>
        <a:bodyPr anchor="ctr" anchorCtr="0"/>
        <a:lstStyle/>
        <a:p>
          <a:pPr rtl="0"/>
          <a:r>
            <a:rPr lang="nl-BE" dirty="0" smtClean="0"/>
            <a:t>OWASP Software Assurance Maturity Model (SAMM)</a:t>
          </a:r>
          <a:endParaRPr lang="nl-BE" dirty="0"/>
        </a:p>
      </dgm:t>
    </dgm:pt>
    <dgm:pt modelId="{19EFB94D-27E3-4CC3-8E09-AC8EC5BECC59}" type="parTrans" cxnId="{B12716B6-9F0C-4668-9336-DB780CAD6C17}">
      <dgm:prSet/>
      <dgm:spPr/>
      <dgm:t>
        <a:bodyPr/>
        <a:lstStyle/>
        <a:p>
          <a:endParaRPr lang="nl-BE"/>
        </a:p>
      </dgm:t>
    </dgm:pt>
    <dgm:pt modelId="{FC4256A1-8A6F-4562-9BFF-DC15120B7FB4}" type="sibTrans" cxnId="{B12716B6-9F0C-4668-9336-DB780CAD6C17}">
      <dgm:prSet/>
      <dgm:spPr/>
      <dgm:t>
        <a:bodyPr/>
        <a:lstStyle/>
        <a:p>
          <a:endParaRPr lang="nl-BE"/>
        </a:p>
      </dgm:t>
    </dgm:pt>
    <dgm:pt modelId="{EF4C8442-FC20-3240-B474-CE6A135BFB76}" type="pres">
      <dgm:prSet presAssocID="{3D1691E7-C08E-433D-8D34-38FE02B0A069}" presName="Name0" presStyleCnt="0">
        <dgm:presLayoutVars>
          <dgm:dir/>
          <dgm:animLvl val="lvl"/>
          <dgm:resizeHandles/>
        </dgm:presLayoutVars>
      </dgm:prSet>
      <dgm:spPr/>
      <dgm:t>
        <a:bodyPr/>
        <a:lstStyle/>
        <a:p>
          <a:endParaRPr lang="en-US"/>
        </a:p>
      </dgm:t>
    </dgm:pt>
    <dgm:pt modelId="{34BACEC3-F7BC-D54D-9EEA-9CDE1BB30934}" type="pres">
      <dgm:prSet presAssocID="{6AB7F8FF-10CE-4FD7-BA3A-6C6D45301499}" presName="linNode" presStyleCnt="0"/>
      <dgm:spPr/>
      <dgm:t>
        <a:bodyPr/>
        <a:lstStyle/>
        <a:p>
          <a:endParaRPr lang="en-US"/>
        </a:p>
      </dgm:t>
    </dgm:pt>
    <dgm:pt modelId="{6D6153F4-B6FA-9349-9B8F-D167611FA62E}" type="pres">
      <dgm:prSet presAssocID="{6AB7F8FF-10CE-4FD7-BA3A-6C6D45301499}" presName="parentShp" presStyleLbl="node1" presStyleIdx="0" presStyleCnt="4">
        <dgm:presLayoutVars>
          <dgm:bulletEnabled val="1"/>
        </dgm:presLayoutVars>
      </dgm:prSet>
      <dgm:spPr/>
      <dgm:t>
        <a:bodyPr/>
        <a:lstStyle/>
        <a:p>
          <a:endParaRPr lang="en-US"/>
        </a:p>
      </dgm:t>
    </dgm:pt>
    <dgm:pt modelId="{AA94AB43-14BB-D246-9F6A-927AAF7C1D1F}" type="pres">
      <dgm:prSet presAssocID="{6AB7F8FF-10CE-4FD7-BA3A-6C6D45301499}" presName="childShp" presStyleLbl="bgAccFollowNode1" presStyleIdx="0" presStyleCnt="4">
        <dgm:presLayoutVars>
          <dgm:bulletEnabled val="1"/>
        </dgm:presLayoutVars>
      </dgm:prSet>
      <dgm:spPr/>
      <dgm:t>
        <a:bodyPr/>
        <a:lstStyle/>
        <a:p>
          <a:endParaRPr lang="en-US"/>
        </a:p>
      </dgm:t>
    </dgm:pt>
    <dgm:pt modelId="{590D23AE-A6C1-CC46-92AD-3C060DCC2827}" type="pres">
      <dgm:prSet presAssocID="{EC5DDE1D-40CE-44F0-B18A-552514460DEC}" presName="spacing" presStyleCnt="0"/>
      <dgm:spPr/>
      <dgm:t>
        <a:bodyPr/>
        <a:lstStyle/>
        <a:p>
          <a:endParaRPr lang="en-US"/>
        </a:p>
      </dgm:t>
    </dgm:pt>
    <dgm:pt modelId="{F7259B11-09B0-E643-A9F7-501DBB395D6F}" type="pres">
      <dgm:prSet presAssocID="{CE16E0DD-1CF9-4BA6-A205-0B99CC7856A4}" presName="linNode" presStyleCnt="0"/>
      <dgm:spPr/>
      <dgm:t>
        <a:bodyPr/>
        <a:lstStyle/>
        <a:p>
          <a:endParaRPr lang="en-US"/>
        </a:p>
      </dgm:t>
    </dgm:pt>
    <dgm:pt modelId="{3AC203A0-C900-FD46-8392-090E2583BF4F}" type="pres">
      <dgm:prSet presAssocID="{CE16E0DD-1CF9-4BA6-A205-0B99CC7856A4}" presName="parentShp" presStyleLbl="node1" presStyleIdx="1" presStyleCnt="4">
        <dgm:presLayoutVars>
          <dgm:bulletEnabled val="1"/>
        </dgm:presLayoutVars>
      </dgm:prSet>
      <dgm:spPr/>
      <dgm:t>
        <a:bodyPr/>
        <a:lstStyle/>
        <a:p>
          <a:endParaRPr lang="en-US"/>
        </a:p>
      </dgm:t>
    </dgm:pt>
    <dgm:pt modelId="{1DEBC480-FC8E-2A4C-8A55-2F478CF59E4F}" type="pres">
      <dgm:prSet presAssocID="{CE16E0DD-1CF9-4BA6-A205-0B99CC7856A4}" presName="childShp" presStyleLbl="bgAccFollowNode1" presStyleIdx="1" presStyleCnt="4">
        <dgm:presLayoutVars>
          <dgm:bulletEnabled val="1"/>
        </dgm:presLayoutVars>
      </dgm:prSet>
      <dgm:spPr/>
      <dgm:t>
        <a:bodyPr/>
        <a:lstStyle/>
        <a:p>
          <a:endParaRPr lang="en-US"/>
        </a:p>
      </dgm:t>
    </dgm:pt>
    <dgm:pt modelId="{F39C0CBD-704B-9043-A5F8-D1324959EDB9}" type="pres">
      <dgm:prSet presAssocID="{596DDE3B-03FF-4222-AB91-736855C640EF}" presName="spacing" presStyleCnt="0"/>
      <dgm:spPr/>
      <dgm:t>
        <a:bodyPr/>
        <a:lstStyle/>
        <a:p>
          <a:endParaRPr lang="en-US"/>
        </a:p>
      </dgm:t>
    </dgm:pt>
    <dgm:pt modelId="{43E67609-8145-2A4D-8319-5226990FE0D2}" type="pres">
      <dgm:prSet presAssocID="{D5427E35-361D-4509-BB9C-6E876B0738B7}" presName="linNode" presStyleCnt="0"/>
      <dgm:spPr/>
      <dgm:t>
        <a:bodyPr/>
        <a:lstStyle/>
        <a:p>
          <a:endParaRPr lang="en-US"/>
        </a:p>
      </dgm:t>
    </dgm:pt>
    <dgm:pt modelId="{192DAFD4-EADF-E14C-BE7D-C142C3DFAD14}" type="pres">
      <dgm:prSet presAssocID="{D5427E35-361D-4509-BB9C-6E876B0738B7}" presName="parentShp" presStyleLbl="node1" presStyleIdx="2" presStyleCnt="4">
        <dgm:presLayoutVars>
          <dgm:bulletEnabled val="1"/>
        </dgm:presLayoutVars>
      </dgm:prSet>
      <dgm:spPr/>
      <dgm:t>
        <a:bodyPr/>
        <a:lstStyle/>
        <a:p>
          <a:endParaRPr lang="en-US"/>
        </a:p>
      </dgm:t>
    </dgm:pt>
    <dgm:pt modelId="{49A909A1-095B-D040-B764-67680D7BC609}" type="pres">
      <dgm:prSet presAssocID="{D5427E35-361D-4509-BB9C-6E876B0738B7}" presName="childShp" presStyleLbl="bgAccFollowNode1" presStyleIdx="2" presStyleCnt="4">
        <dgm:presLayoutVars>
          <dgm:bulletEnabled val="1"/>
        </dgm:presLayoutVars>
      </dgm:prSet>
      <dgm:spPr/>
      <dgm:t>
        <a:bodyPr/>
        <a:lstStyle/>
        <a:p>
          <a:endParaRPr lang="en-US"/>
        </a:p>
      </dgm:t>
    </dgm:pt>
    <dgm:pt modelId="{CF1AE59E-C7BC-2943-8FEF-018FE47F27D5}" type="pres">
      <dgm:prSet presAssocID="{34FE3B16-E22F-4D41-A3F1-8296934B8238}" presName="spacing" presStyleCnt="0"/>
      <dgm:spPr/>
      <dgm:t>
        <a:bodyPr/>
        <a:lstStyle/>
        <a:p>
          <a:endParaRPr lang="en-US"/>
        </a:p>
      </dgm:t>
    </dgm:pt>
    <dgm:pt modelId="{F49ED52D-713D-264E-BBD7-03CE4C494AED}" type="pres">
      <dgm:prSet presAssocID="{A6A4214C-9EB3-4FFE-B4D8-B03146D13C44}" presName="linNode" presStyleCnt="0"/>
      <dgm:spPr/>
      <dgm:t>
        <a:bodyPr/>
        <a:lstStyle/>
        <a:p>
          <a:endParaRPr lang="en-US"/>
        </a:p>
      </dgm:t>
    </dgm:pt>
    <dgm:pt modelId="{A51ED352-813E-FA4B-BA37-E390700DE867}" type="pres">
      <dgm:prSet presAssocID="{A6A4214C-9EB3-4FFE-B4D8-B03146D13C44}" presName="parentShp" presStyleLbl="node1" presStyleIdx="3" presStyleCnt="4">
        <dgm:presLayoutVars>
          <dgm:bulletEnabled val="1"/>
        </dgm:presLayoutVars>
      </dgm:prSet>
      <dgm:spPr/>
      <dgm:t>
        <a:bodyPr/>
        <a:lstStyle/>
        <a:p>
          <a:endParaRPr lang="en-US"/>
        </a:p>
      </dgm:t>
    </dgm:pt>
    <dgm:pt modelId="{89621453-9E58-E648-B59B-2266DA9BE622}" type="pres">
      <dgm:prSet presAssocID="{A6A4214C-9EB3-4FFE-B4D8-B03146D13C44}" presName="childShp" presStyleLbl="bgAccFollowNode1" presStyleIdx="3" presStyleCnt="4">
        <dgm:presLayoutVars>
          <dgm:bulletEnabled val="1"/>
        </dgm:presLayoutVars>
      </dgm:prSet>
      <dgm:spPr/>
      <dgm:t>
        <a:bodyPr/>
        <a:lstStyle/>
        <a:p>
          <a:endParaRPr lang="en-US"/>
        </a:p>
      </dgm:t>
    </dgm:pt>
  </dgm:ptLst>
  <dgm:cxnLst>
    <dgm:cxn modelId="{3F329A44-D44E-4752-A7BD-57834FA76170}" srcId="{3D1691E7-C08E-433D-8D34-38FE02B0A069}" destId="{CE16E0DD-1CF9-4BA6-A205-0B99CC7856A4}" srcOrd="1" destOrd="0" parTransId="{E7764EF5-34AC-482E-AB82-A5AE47E28A7B}" sibTransId="{596DDE3B-03FF-4222-AB91-736855C640EF}"/>
    <dgm:cxn modelId="{E81A99E7-985C-DE4A-81DC-D7D0A6E2C504}" type="presOf" srcId="{C514A6AC-761E-46F3-812D-1D1C5C56C41B}" destId="{AA94AB43-14BB-D246-9F6A-927AAF7C1D1F}" srcOrd="0" destOrd="0" presId="urn:microsoft.com/office/officeart/2005/8/layout/vList6"/>
    <dgm:cxn modelId="{71BB620A-1A7D-7843-8F2F-0E0F5863E566}" type="presOf" srcId="{9209C2EA-F802-428C-9BBA-391B345D8B35}" destId="{89621453-9E58-E648-B59B-2266DA9BE622}" srcOrd="0" destOrd="0" presId="urn:microsoft.com/office/officeart/2005/8/layout/vList6"/>
    <dgm:cxn modelId="{C397E4DD-DD3F-45F4-B97A-0B9BA9D8B212}" srcId="{CE16E0DD-1CF9-4BA6-A205-0B99CC7856A4}" destId="{D671E191-B784-4461-80A0-5572D4621264}" srcOrd="0" destOrd="0" parTransId="{A4AF3248-EA18-4ABD-BFDC-9DE926B626F8}" sibTransId="{C01B90F3-A504-4986-AD98-C13A934CD4AA}"/>
    <dgm:cxn modelId="{CD4B7CE3-2BAC-BA4B-8ABA-7F29E2251828}" type="presOf" srcId="{6D6E1633-FFE4-41D1-A4F4-5FC24A6699CA}" destId="{49A909A1-095B-D040-B764-67680D7BC609}" srcOrd="0" destOrd="0" presId="urn:microsoft.com/office/officeart/2005/8/layout/vList6"/>
    <dgm:cxn modelId="{7F8637F1-1009-47EA-9451-0850DCD9C22D}" srcId="{6AB7F8FF-10CE-4FD7-BA3A-6C6D45301499}" destId="{C514A6AC-761E-46F3-812D-1D1C5C56C41B}" srcOrd="0" destOrd="0" parTransId="{2EF97DD2-4DB2-4EB3-9647-8E3679F8739F}" sibTransId="{6DFAC33A-8C79-48E8-B7E8-041680BE3439}"/>
    <dgm:cxn modelId="{E3E55F93-6C71-284A-B1F7-6AB564BDCED5}" type="presOf" srcId="{3D1691E7-C08E-433D-8D34-38FE02B0A069}" destId="{EF4C8442-FC20-3240-B474-CE6A135BFB76}" srcOrd="0" destOrd="0" presId="urn:microsoft.com/office/officeart/2005/8/layout/vList6"/>
    <dgm:cxn modelId="{BE94F7B8-C87D-5D43-8897-5DDF47C0B649}" type="presOf" srcId="{CE16E0DD-1CF9-4BA6-A205-0B99CC7856A4}" destId="{3AC203A0-C900-FD46-8392-090E2583BF4F}" srcOrd="0" destOrd="0" presId="urn:microsoft.com/office/officeart/2005/8/layout/vList6"/>
    <dgm:cxn modelId="{48798901-AD50-4903-8E1C-0D9B29E82A13}" srcId="{3D1691E7-C08E-433D-8D34-38FE02B0A069}" destId="{D5427E35-361D-4509-BB9C-6E876B0738B7}" srcOrd="2" destOrd="0" parTransId="{E2DA1367-B414-4EF5-AA62-BE6983D1FB42}" sibTransId="{34FE3B16-E22F-4D41-A3F1-8296934B8238}"/>
    <dgm:cxn modelId="{A51E3A9B-EF3B-46E4-9310-07BA6692D205}" srcId="{3D1691E7-C08E-433D-8D34-38FE02B0A069}" destId="{A6A4214C-9EB3-4FFE-B4D8-B03146D13C44}" srcOrd="3" destOrd="0" parTransId="{86C2D5C3-29ED-455B-B5DD-C64DF11ED0CD}" sibTransId="{12AC2D79-899F-4110-9710-C7948156504F}"/>
    <dgm:cxn modelId="{3B4E5541-AA28-CD4D-BFA5-15912A1B250D}" type="presOf" srcId="{A6A4214C-9EB3-4FFE-B4D8-B03146D13C44}" destId="{A51ED352-813E-FA4B-BA37-E390700DE867}" srcOrd="0" destOrd="0" presId="urn:microsoft.com/office/officeart/2005/8/layout/vList6"/>
    <dgm:cxn modelId="{B3FC2E4C-6FF3-B746-9F82-5B3F743A42F1}" type="presOf" srcId="{6AB7F8FF-10CE-4FD7-BA3A-6C6D45301499}" destId="{6D6153F4-B6FA-9349-9B8F-D167611FA62E}" srcOrd="0" destOrd="0" presId="urn:microsoft.com/office/officeart/2005/8/layout/vList6"/>
    <dgm:cxn modelId="{8C9AADE8-9D44-4EE7-988C-0B37A1E73462}" srcId="{D5427E35-361D-4509-BB9C-6E876B0738B7}" destId="{6D6E1633-FFE4-41D1-A4F4-5FC24A6699CA}" srcOrd="0" destOrd="0" parTransId="{2729C525-2481-4E0B-884C-8886A45FD209}" sibTransId="{3B712D5F-6395-4AA9-97C6-188AB7B40D2A}"/>
    <dgm:cxn modelId="{B12716B6-9F0C-4668-9336-DB780CAD6C17}" srcId="{A6A4214C-9EB3-4FFE-B4D8-B03146D13C44}" destId="{9209C2EA-F802-428C-9BBA-391B345D8B35}" srcOrd="0" destOrd="0" parTransId="{19EFB94D-27E3-4CC3-8E09-AC8EC5BECC59}" sibTransId="{FC4256A1-8A6F-4562-9BFF-DC15120B7FB4}"/>
    <dgm:cxn modelId="{05CEF0F2-2CBC-4BC6-9D44-435A24A2E238}" srcId="{3D1691E7-C08E-433D-8D34-38FE02B0A069}" destId="{6AB7F8FF-10CE-4FD7-BA3A-6C6D45301499}" srcOrd="0" destOrd="0" parTransId="{9801876C-4D9E-4483-A05B-D1F14BA586C5}" sibTransId="{EC5DDE1D-40CE-44F0-B18A-552514460DEC}"/>
    <dgm:cxn modelId="{13057CC5-F734-6942-8817-D83031536B1A}" type="presOf" srcId="{D5427E35-361D-4509-BB9C-6E876B0738B7}" destId="{192DAFD4-EADF-E14C-BE7D-C142C3DFAD14}" srcOrd="0" destOrd="0" presId="urn:microsoft.com/office/officeart/2005/8/layout/vList6"/>
    <dgm:cxn modelId="{20666D92-06EE-8D4E-B0C6-D77845131A35}" type="presOf" srcId="{D671E191-B784-4461-80A0-5572D4621264}" destId="{1DEBC480-FC8E-2A4C-8A55-2F478CF59E4F}" srcOrd="0" destOrd="0" presId="urn:microsoft.com/office/officeart/2005/8/layout/vList6"/>
    <dgm:cxn modelId="{E46FA8C4-F215-9E40-ADE9-2248F2A1EAFB}" type="presParOf" srcId="{EF4C8442-FC20-3240-B474-CE6A135BFB76}" destId="{34BACEC3-F7BC-D54D-9EEA-9CDE1BB30934}" srcOrd="0" destOrd="0" presId="urn:microsoft.com/office/officeart/2005/8/layout/vList6"/>
    <dgm:cxn modelId="{486418CB-1672-8E4A-97D1-1BCD32C1BDA0}" type="presParOf" srcId="{34BACEC3-F7BC-D54D-9EEA-9CDE1BB30934}" destId="{6D6153F4-B6FA-9349-9B8F-D167611FA62E}" srcOrd="0" destOrd="0" presId="urn:microsoft.com/office/officeart/2005/8/layout/vList6"/>
    <dgm:cxn modelId="{A476D6A4-546B-2442-BD88-D6B71F234264}" type="presParOf" srcId="{34BACEC3-F7BC-D54D-9EEA-9CDE1BB30934}" destId="{AA94AB43-14BB-D246-9F6A-927AAF7C1D1F}" srcOrd="1" destOrd="0" presId="urn:microsoft.com/office/officeart/2005/8/layout/vList6"/>
    <dgm:cxn modelId="{57333EB5-46C0-0E4A-BD47-D7DDF4F4870C}" type="presParOf" srcId="{EF4C8442-FC20-3240-B474-CE6A135BFB76}" destId="{590D23AE-A6C1-CC46-92AD-3C060DCC2827}" srcOrd="1" destOrd="0" presId="urn:microsoft.com/office/officeart/2005/8/layout/vList6"/>
    <dgm:cxn modelId="{ACB4C8CB-75C4-CB46-A435-541611FFA9C6}" type="presParOf" srcId="{EF4C8442-FC20-3240-B474-CE6A135BFB76}" destId="{F7259B11-09B0-E643-A9F7-501DBB395D6F}" srcOrd="2" destOrd="0" presId="urn:microsoft.com/office/officeart/2005/8/layout/vList6"/>
    <dgm:cxn modelId="{0F933129-FAA3-B142-85A7-F0DBCFF3B96F}" type="presParOf" srcId="{F7259B11-09B0-E643-A9F7-501DBB395D6F}" destId="{3AC203A0-C900-FD46-8392-090E2583BF4F}" srcOrd="0" destOrd="0" presId="urn:microsoft.com/office/officeart/2005/8/layout/vList6"/>
    <dgm:cxn modelId="{491F89A2-3390-8B4F-A7A5-74219677CA0A}" type="presParOf" srcId="{F7259B11-09B0-E643-A9F7-501DBB395D6F}" destId="{1DEBC480-FC8E-2A4C-8A55-2F478CF59E4F}" srcOrd="1" destOrd="0" presId="urn:microsoft.com/office/officeart/2005/8/layout/vList6"/>
    <dgm:cxn modelId="{FE1A52FF-6C53-D440-AD96-3D294392838A}" type="presParOf" srcId="{EF4C8442-FC20-3240-B474-CE6A135BFB76}" destId="{F39C0CBD-704B-9043-A5F8-D1324959EDB9}" srcOrd="3" destOrd="0" presId="urn:microsoft.com/office/officeart/2005/8/layout/vList6"/>
    <dgm:cxn modelId="{AC094131-8F6B-DA40-AF31-31C63ACB2BA9}" type="presParOf" srcId="{EF4C8442-FC20-3240-B474-CE6A135BFB76}" destId="{43E67609-8145-2A4D-8319-5226990FE0D2}" srcOrd="4" destOrd="0" presId="urn:microsoft.com/office/officeart/2005/8/layout/vList6"/>
    <dgm:cxn modelId="{2D7C1396-5369-FF44-A473-5B46D1C318DC}" type="presParOf" srcId="{43E67609-8145-2A4D-8319-5226990FE0D2}" destId="{192DAFD4-EADF-E14C-BE7D-C142C3DFAD14}" srcOrd="0" destOrd="0" presId="urn:microsoft.com/office/officeart/2005/8/layout/vList6"/>
    <dgm:cxn modelId="{0DF5A9D5-0D47-D548-A433-3D91A7919097}" type="presParOf" srcId="{43E67609-8145-2A4D-8319-5226990FE0D2}" destId="{49A909A1-095B-D040-B764-67680D7BC609}" srcOrd="1" destOrd="0" presId="urn:microsoft.com/office/officeart/2005/8/layout/vList6"/>
    <dgm:cxn modelId="{F1200D49-2B47-1A4D-A2A1-CF958F220951}" type="presParOf" srcId="{EF4C8442-FC20-3240-B474-CE6A135BFB76}" destId="{CF1AE59E-C7BC-2943-8FEF-018FE47F27D5}" srcOrd="5" destOrd="0" presId="urn:microsoft.com/office/officeart/2005/8/layout/vList6"/>
    <dgm:cxn modelId="{11AD2DF7-7613-F146-84FF-CC22CAFA4EF9}" type="presParOf" srcId="{EF4C8442-FC20-3240-B474-CE6A135BFB76}" destId="{F49ED52D-713D-264E-BBD7-03CE4C494AED}" srcOrd="6" destOrd="0" presId="urn:microsoft.com/office/officeart/2005/8/layout/vList6"/>
    <dgm:cxn modelId="{A83428E7-628F-644D-B06E-0DCF71798BA6}" type="presParOf" srcId="{F49ED52D-713D-264E-BBD7-03CE4C494AED}" destId="{A51ED352-813E-FA4B-BA37-E390700DE867}" srcOrd="0" destOrd="0" presId="urn:microsoft.com/office/officeart/2005/8/layout/vList6"/>
    <dgm:cxn modelId="{9B26D97E-9541-2D4B-BA8A-A5385B17DDF6}" type="presParOf" srcId="{F49ED52D-713D-264E-BBD7-03CE4C494AED}" destId="{89621453-9E58-E648-B59B-2266DA9BE622}"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CE2C61-78C6-402E-A03B-F7D2D0581A8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GB"/>
        </a:p>
      </dgm:t>
    </dgm:pt>
    <dgm:pt modelId="{51E8C7E5-6138-4B3D-9272-F6C8DF55844D}">
      <dgm:prSet phldrT="[Text]" custT="1"/>
      <dgm:spPr/>
      <dgm:t>
        <a:bodyPr/>
        <a:lstStyle/>
        <a:p>
          <a:r>
            <a:rPr lang="en-GB" sz="2000" dirty="0" smtClean="0"/>
            <a:t>OpenSAMM 1.0</a:t>
          </a:r>
          <a:endParaRPr lang="en-GB" sz="2000" dirty="0"/>
        </a:p>
      </dgm:t>
    </dgm:pt>
    <dgm:pt modelId="{B7E2E617-1D37-48E3-BA2D-2FA478DBA4FC}" type="parTrans" cxnId="{5F37E830-0864-4D04-9787-10548ECC3282}">
      <dgm:prSet/>
      <dgm:spPr/>
      <dgm:t>
        <a:bodyPr/>
        <a:lstStyle/>
        <a:p>
          <a:endParaRPr lang="en-GB" sz="2000"/>
        </a:p>
      </dgm:t>
    </dgm:pt>
    <dgm:pt modelId="{639AD3EE-85A8-4CCB-BA03-C8DBBF6B2428}" type="sibTrans" cxnId="{5F37E830-0864-4D04-9787-10548ECC3282}">
      <dgm:prSet/>
      <dgm:spPr/>
      <dgm:t>
        <a:bodyPr/>
        <a:lstStyle/>
        <a:p>
          <a:endParaRPr lang="en-GB" sz="2000"/>
        </a:p>
      </dgm:t>
    </dgm:pt>
    <dgm:pt modelId="{2A5A952A-8941-4D4D-893E-978C790B4FE3}">
      <dgm:prSet phldrT="[Text]" custT="1"/>
      <dgm:spPr/>
      <dgm:t>
        <a:bodyPr/>
        <a:lstStyle/>
        <a:p>
          <a:r>
            <a:rPr lang="en-GB" sz="2000" dirty="0" smtClean="0"/>
            <a:t>OWASP SAMM 1.1</a:t>
          </a:r>
          <a:endParaRPr lang="en-GB" sz="2000" dirty="0"/>
        </a:p>
      </dgm:t>
    </dgm:pt>
    <dgm:pt modelId="{C6FB69EA-686C-4616-AF36-09D236EC138E}" type="parTrans" cxnId="{08D90F2D-C313-4B2F-B480-60656BEABFA7}">
      <dgm:prSet custT="1"/>
      <dgm:spPr/>
      <dgm:t>
        <a:bodyPr/>
        <a:lstStyle/>
        <a:p>
          <a:endParaRPr lang="en-GB" sz="2000"/>
        </a:p>
      </dgm:t>
    </dgm:pt>
    <dgm:pt modelId="{79EF1E4E-21F5-4D64-BECD-6494C4B390B0}" type="sibTrans" cxnId="{08D90F2D-C313-4B2F-B480-60656BEABFA7}">
      <dgm:prSet/>
      <dgm:spPr/>
      <dgm:t>
        <a:bodyPr/>
        <a:lstStyle/>
        <a:p>
          <a:endParaRPr lang="en-GB" sz="2000"/>
        </a:p>
      </dgm:t>
    </dgm:pt>
    <dgm:pt modelId="{BEE40686-39CA-4395-A05C-67F2E876F7D7}">
      <dgm:prSet phldrT="[Text]" custT="1"/>
      <dgm:spPr/>
      <dgm:t>
        <a:bodyPr/>
        <a:lstStyle/>
        <a:p>
          <a:r>
            <a:rPr lang="en-GB" sz="2000" dirty="0" smtClean="0"/>
            <a:t>OWASP SAMM 1.5</a:t>
          </a:r>
          <a:endParaRPr lang="en-GB" sz="2000" dirty="0"/>
        </a:p>
      </dgm:t>
    </dgm:pt>
    <dgm:pt modelId="{B429D7DB-6BAD-4293-BA08-084B229C8660}" type="parTrans" cxnId="{55620888-BED1-494E-9F64-C2EADA28BEDF}">
      <dgm:prSet custT="1"/>
      <dgm:spPr/>
      <dgm:t>
        <a:bodyPr/>
        <a:lstStyle/>
        <a:p>
          <a:endParaRPr lang="en-GB" sz="2000"/>
        </a:p>
      </dgm:t>
    </dgm:pt>
    <dgm:pt modelId="{EB475E48-5E4B-46D0-B9DA-B52009B22171}" type="sibTrans" cxnId="{55620888-BED1-494E-9F64-C2EADA28BEDF}">
      <dgm:prSet/>
      <dgm:spPr/>
      <dgm:t>
        <a:bodyPr/>
        <a:lstStyle/>
        <a:p>
          <a:endParaRPr lang="en-GB" sz="2000"/>
        </a:p>
      </dgm:t>
    </dgm:pt>
    <dgm:pt modelId="{AA877111-8A0B-41B0-8181-8C053FBF1005}">
      <dgm:prSet phldrT="[Text]" custT="1"/>
      <dgm:spPr/>
      <dgm:t>
        <a:bodyPr/>
        <a:lstStyle/>
        <a:p>
          <a:r>
            <a:rPr lang="en-GB" sz="2000" dirty="0" smtClean="0"/>
            <a:t>OpenSAMM</a:t>
          </a:r>
          <a:endParaRPr lang="en-GB" sz="2000" dirty="0"/>
        </a:p>
      </dgm:t>
    </dgm:pt>
    <dgm:pt modelId="{ADCB99AF-5561-4D51-ACD1-15634305CACF}" type="parTrans" cxnId="{EF8193D9-B125-4F23-B152-05FEF44A1FE2}">
      <dgm:prSet custT="1"/>
      <dgm:spPr/>
      <dgm:t>
        <a:bodyPr/>
        <a:lstStyle/>
        <a:p>
          <a:endParaRPr lang="en-GB" sz="2000"/>
        </a:p>
      </dgm:t>
    </dgm:pt>
    <dgm:pt modelId="{9700467C-4F95-4924-84C6-44EE27370B4C}" type="sibTrans" cxnId="{EF8193D9-B125-4F23-B152-05FEF44A1FE2}">
      <dgm:prSet/>
      <dgm:spPr/>
      <dgm:t>
        <a:bodyPr/>
        <a:lstStyle/>
        <a:p>
          <a:endParaRPr lang="en-GB" sz="2000"/>
        </a:p>
      </dgm:t>
    </dgm:pt>
    <dgm:pt modelId="{E4B0F617-AFCE-1C40-A261-B5774057480E}">
      <dgm:prSet phldrT="[Text]" custT="1"/>
      <dgm:spPr>
        <a:ln>
          <a:solidFill>
            <a:schemeClr val="bg1"/>
          </a:solidFill>
          <a:prstDash val="dash"/>
        </a:ln>
      </dgm:spPr>
      <dgm:t>
        <a:bodyPr/>
        <a:lstStyle/>
        <a:p>
          <a:r>
            <a:rPr lang="en-GB" sz="2000" dirty="0" smtClean="0"/>
            <a:t>OWASP SAMM 2.0</a:t>
          </a:r>
          <a:endParaRPr lang="en-GB" sz="2000" dirty="0"/>
        </a:p>
      </dgm:t>
    </dgm:pt>
    <dgm:pt modelId="{077966EF-CABD-3B47-B7D6-C5E992A5D21B}" type="parTrans" cxnId="{4CD18394-DDC5-5846-B596-4297BF237777}">
      <dgm:prSet custT="1"/>
      <dgm:spPr>
        <a:ln>
          <a:solidFill>
            <a:schemeClr val="accent1"/>
          </a:solidFill>
          <a:prstDash val="dash"/>
        </a:ln>
      </dgm:spPr>
      <dgm:t>
        <a:bodyPr/>
        <a:lstStyle/>
        <a:p>
          <a:endParaRPr lang="en-US" sz="2000"/>
        </a:p>
      </dgm:t>
    </dgm:pt>
    <dgm:pt modelId="{5F5242A9-7AD7-0647-AD87-0C93870FA451}" type="sibTrans" cxnId="{4CD18394-DDC5-5846-B596-4297BF237777}">
      <dgm:prSet/>
      <dgm:spPr/>
      <dgm:t>
        <a:bodyPr/>
        <a:lstStyle/>
        <a:p>
          <a:endParaRPr lang="en-US" sz="2000"/>
        </a:p>
      </dgm:t>
    </dgm:pt>
    <dgm:pt modelId="{B73B1A57-58A0-4B09-935E-18E5CAD542DB}" type="pres">
      <dgm:prSet presAssocID="{9BCE2C61-78C6-402E-A03B-F7D2D0581A88}" presName="diagram" presStyleCnt="0">
        <dgm:presLayoutVars>
          <dgm:chPref val="1"/>
          <dgm:dir/>
          <dgm:animOne val="branch"/>
          <dgm:animLvl val="lvl"/>
          <dgm:resizeHandles val="exact"/>
        </dgm:presLayoutVars>
      </dgm:prSet>
      <dgm:spPr/>
      <dgm:t>
        <a:bodyPr/>
        <a:lstStyle/>
        <a:p>
          <a:endParaRPr lang="en-US"/>
        </a:p>
      </dgm:t>
    </dgm:pt>
    <dgm:pt modelId="{472A9655-2923-4FCF-ACC7-EC522DB3EFF9}" type="pres">
      <dgm:prSet presAssocID="{51E8C7E5-6138-4B3D-9272-F6C8DF55844D}" presName="root1" presStyleCnt="0"/>
      <dgm:spPr/>
    </dgm:pt>
    <dgm:pt modelId="{C92DE04E-7D19-4C65-92E8-6FE18F2B7295}" type="pres">
      <dgm:prSet presAssocID="{51E8C7E5-6138-4B3D-9272-F6C8DF55844D}" presName="LevelOneTextNode" presStyleLbl="node0" presStyleIdx="0" presStyleCnt="1">
        <dgm:presLayoutVars>
          <dgm:chPref val="3"/>
        </dgm:presLayoutVars>
      </dgm:prSet>
      <dgm:spPr/>
      <dgm:t>
        <a:bodyPr/>
        <a:lstStyle/>
        <a:p>
          <a:endParaRPr lang="en-US"/>
        </a:p>
      </dgm:t>
    </dgm:pt>
    <dgm:pt modelId="{87B4474B-655B-4CEF-9564-33BE19E69793}" type="pres">
      <dgm:prSet presAssocID="{51E8C7E5-6138-4B3D-9272-F6C8DF55844D}" presName="level2hierChild" presStyleCnt="0"/>
      <dgm:spPr/>
    </dgm:pt>
    <dgm:pt modelId="{94FF6845-71E5-4F75-A5AF-5EEF84D68299}" type="pres">
      <dgm:prSet presAssocID="{C6FB69EA-686C-4616-AF36-09D236EC138E}" presName="conn2-1" presStyleLbl="parChTrans1D2" presStyleIdx="0" presStyleCnt="2"/>
      <dgm:spPr/>
      <dgm:t>
        <a:bodyPr/>
        <a:lstStyle/>
        <a:p>
          <a:endParaRPr lang="en-US"/>
        </a:p>
      </dgm:t>
    </dgm:pt>
    <dgm:pt modelId="{8F12B114-3658-4262-AC5B-3EFD3F2C9B7A}" type="pres">
      <dgm:prSet presAssocID="{C6FB69EA-686C-4616-AF36-09D236EC138E}" presName="connTx" presStyleLbl="parChTrans1D2" presStyleIdx="0" presStyleCnt="2"/>
      <dgm:spPr/>
      <dgm:t>
        <a:bodyPr/>
        <a:lstStyle/>
        <a:p>
          <a:endParaRPr lang="en-US"/>
        </a:p>
      </dgm:t>
    </dgm:pt>
    <dgm:pt modelId="{CE32E931-1B5B-4CBD-811F-38570E3EB17C}" type="pres">
      <dgm:prSet presAssocID="{2A5A952A-8941-4D4D-893E-978C790B4FE3}" presName="root2" presStyleCnt="0"/>
      <dgm:spPr/>
    </dgm:pt>
    <dgm:pt modelId="{20D03C44-F33E-4C2A-9D19-CDCDF610D782}" type="pres">
      <dgm:prSet presAssocID="{2A5A952A-8941-4D4D-893E-978C790B4FE3}" presName="LevelTwoTextNode" presStyleLbl="node2" presStyleIdx="0" presStyleCnt="2">
        <dgm:presLayoutVars>
          <dgm:chPref val="3"/>
        </dgm:presLayoutVars>
      </dgm:prSet>
      <dgm:spPr/>
      <dgm:t>
        <a:bodyPr/>
        <a:lstStyle/>
        <a:p>
          <a:endParaRPr lang="en-GB"/>
        </a:p>
      </dgm:t>
    </dgm:pt>
    <dgm:pt modelId="{A23FC694-D47D-4ED4-906F-661F73D279A2}" type="pres">
      <dgm:prSet presAssocID="{2A5A952A-8941-4D4D-893E-978C790B4FE3}" presName="level3hierChild" presStyleCnt="0"/>
      <dgm:spPr/>
    </dgm:pt>
    <dgm:pt modelId="{84DA4E61-612E-40A1-B972-6DE66C587606}" type="pres">
      <dgm:prSet presAssocID="{B429D7DB-6BAD-4293-BA08-084B229C8660}" presName="conn2-1" presStyleLbl="parChTrans1D3" presStyleIdx="0" presStyleCnt="1"/>
      <dgm:spPr/>
      <dgm:t>
        <a:bodyPr/>
        <a:lstStyle/>
        <a:p>
          <a:endParaRPr lang="en-US"/>
        </a:p>
      </dgm:t>
    </dgm:pt>
    <dgm:pt modelId="{8A4BA5C6-7046-41B3-BCF3-E957C439114B}" type="pres">
      <dgm:prSet presAssocID="{B429D7DB-6BAD-4293-BA08-084B229C8660}" presName="connTx" presStyleLbl="parChTrans1D3" presStyleIdx="0" presStyleCnt="1"/>
      <dgm:spPr/>
      <dgm:t>
        <a:bodyPr/>
        <a:lstStyle/>
        <a:p>
          <a:endParaRPr lang="en-US"/>
        </a:p>
      </dgm:t>
    </dgm:pt>
    <dgm:pt modelId="{C7C12AC9-9689-46B6-9C4A-E567F4523205}" type="pres">
      <dgm:prSet presAssocID="{BEE40686-39CA-4395-A05C-67F2E876F7D7}" presName="root2" presStyleCnt="0"/>
      <dgm:spPr/>
    </dgm:pt>
    <dgm:pt modelId="{CB2DBF2A-34CA-4FD2-BF6C-B6A5F22A9BE6}" type="pres">
      <dgm:prSet presAssocID="{BEE40686-39CA-4395-A05C-67F2E876F7D7}" presName="LevelTwoTextNode" presStyleLbl="node3" presStyleIdx="0" presStyleCnt="1">
        <dgm:presLayoutVars>
          <dgm:chPref val="3"/>
        </dgm:presLayoutVars>
      </dgm:prSet>
      <dgm:spPr/>
      <dgm:t>
        <a:bodyPr/>
        <a:lstStyle/>
        <a:p>
          <a:endParaRPr lang="en-US"/>
        </a:p>
      </dgm:t>
    </dgm:pt>
    <dgm:pt modelId="{01266766-F3EC-4113-82F5-EB59FCA274D8}" type="pres">
      <dgm:prSet presAssocID="{BEE40686-39CA-4395-A05C-67F2E876F7D7}" presName="level3hierChild" presStyleCnt="0"/>
      <dgm:spPr/>
    </dgm:pt>
    <dgm:pt modelId="{CEDBBE9F-5E8B-814E-B942-79524B701183}" type="pres">
      <dgm:prSet presAssocID="{077966EF-CABD-3B47-B7D6-C5E992A5D21B}" presName="conn2-1" presStyleLbl="parChTrans1D4" presStyleIdx="0" presStyleCnt="1"/>
      <dgm:spPr/>
      <dgm:t>
        <a:bodyPr/>
        <a:lstStyle/>
        <a:p>
          <a:endParaRPr lang="en-US"/>
        </a:p>
      </dgm:t>
    </dgm:pt>
    <dgm:pt modelId="{5342F2FE-B0B3-824A-B603-CDCEFE858B68}" type="pres">
      <dgm:prSet presAssocID="{077966EF-CABD-3B47-B7D6-C5E992A5D21B}" presName="connTx" presStyleLbl="parChTrans1D4" presStyleIdx="0" presStyleCnt="1"/>
      <dgm:spPr/>
      <dgm:t>
        <a:bodyPr/>
        <a:lstStyle/>
        <a:p>
          <a:endParaRPr lang="en-US"/>
        </a:p>
      </dgm:t>
    </dgm:pt>
    <dgm:pt modelId="{CFF995F8-30C7-C045-A15A-65202C82A6FD}" type="pres">
      <dgm:prSet presAssocID="{E4B0F617-AFCE-1C40-A261-B5774057480E}" presName="root2" presStyleCnt="0"/>
      <dgm:spPr/>
    </dgm:pt>
    <dgm:pt modelId="{F9D2EBFD-B7DD-AF47-8EF5-0A35515E6D92}" type="pres">
      <dgm:prSet presAssocID="{E4B0F617-AFCE-1C40-A261-B5774057480E}" presName="LevelTwoTextNode" presStyleLbl="node4" presStyleIdx="0" presStyleCnt="1">
        <dgm:presLayoutVars>
          <dgm:chPref val="3"/>
        </dgm:presLayoutVars>
      </dgm:prSet>
      <dgm:spPr/>
      <dgm:t>
        <a:bodyPr/>
        <a:lstStyle/>
        <a:p>
          <a:endParaRPr lang="en-US"/>
        </a:p>
      </dgm:t>
    </dgm:pt>
    <dgm:pt modelId="{48F34CE9-EB33-6643-86DA-F689777BC569}" type="pres">
      <dgm:prSet presAssocID="{E4B0F617-AFCE-1C40-A261-B5774057480E}" presName="level3hierChild" presStyleCnt="0"/>
      <dgm:spPr/>
    </dgm:pt>
    <dgm:pt modelId="{EF25579C-745F-4097-B45A-BD26FC3CB9BF}" type="pres">
      <dgm:prSet presAssocID="{ADCB99AF-5561-4D51-ACD1-15634305CACF}" presName="conn2-1" presStyleLbl="parChTrans1D2" presStyleIdx="1" presStyleCnt="2"/>
      <dgm:spPr/>
      <dgm:t>
        <a:bodyPr/>
        <a:lstStyle/>
        <a:p>
          <a:endParaRPr lang="en-US"/>
        </a:p>
      </dgm:t>
    </dgm:pt>
    <dgm:pt modelId="{54C7B357-D596-48C1-B7BF-3470CD77EF16}" type="pres">
      <dgm:prSet presAssocID="{ADCB99AF-5561-4D51-ACD1-15634305CACF}" presName="connTx" presStyleLbl="parChTrans1D2" presStyleIdx="1" presStyleCnt="2"/>
      <dgm:spPr/>
      <dgm:t>
        <a:bodyPr/>
        <a:lstStyle/>
        <a:p>
          <a:endParaRPr lang="en-US"/>
        </a:p>
      </dgm:t>
    </dgm:pt>
    <dgm:pt modelId="{164ECA35-2723-4B6D-8DB0-907C926316C1}" type="pres">
      <dgm:prSet presAssocID="{AA877111-8A0B-41B0-8181-8C053FBF1005}" presName="root2" presStyleCnt="0"/>
      <dgm:spPr/>
    </dgm:pt>
    <dgm:pt modelId="{E4B93CBD-5DD2-4413-8672-72A4725501CA}" type="pres">
      <dgm:prSet presAssocID="{AA877111-8A0B-41B0-8181-8C053FBF1005}" presName="LevelTwoTextNode" presStyleLbl="node2" presStyleIdx="1" presStyleCnt="2">
        <dgm:presLayoutVars>
          <dgm:chPref val="3"/>
        </dgm:presLayoutVars>
      </dgm:prSet>
      <dgm:spPr/>
      <dgm:t>
        <a:bodyPr/>
        <a:lstStyle/>
        <a:p>
          <a:endParaRPr lang="en-GB"/>
        </a:p>
      </dgm:t>
    </dgm:pt>
    <dgm:pt modelId="{22B7790D-9AC9-4258-BD2A-835C5367316F}" type="pres">
      <dgm:prSet presAssocID="{AA877111-8A0B-41B0-8181-8C053FBF1005}" presName="level3hierChild" presStyleCnt="0"/>
      <dgm:spPr/>
    </dgm:pt>
  </dgm:ptLst>
  <dgm:cxnLst>
    <dgm:cxn modelId="{A6BAE704-6F0F-5B4E-9409-9C552C8F0A41}" type="presOf" srcId="{077966EF-CABD-3B47-B7D6-C5E992A5D21B}" destId="{CEDBBE9F-5E8B-814E-B942-79524B701183}" srcOrd="0" destOrd="0" presId="urn:microsoft.com/office/officeart/2005/8/layout/hierarchy2"/>
    <dgm:cxn modelId="{EF8193D9-B125-4F23-B152-05FEF44A1FE2}" srcId="{51E8C7E5-6138-4B3D-9272-F6C8DF55844D}" destId="{AA877111-8A0B-41B0-8181-8C053FBF1005}" srcOrd="1" destOrd="0" parTransId="{ADCB99AF-5561-4D51-ACD1-15634305CACF}" sibTransId="{9700467C-4F95-4924-84C6-44EE27370B4C}"/>
    <dgm:cxn modelId="{A951E68C-DF3B-4D14-B8AE-6ED4B9D09265}" type="presOf" srcId="{B429D7DB-6BAD-4293-BA08-084B229C8660}" destId="{84DA4E61-612E-40A1-B972-6DE66C587606}" srcOrd="0" destOrd="0" presId="urn:microsoft.com/office/officeart/2005/8/layout/hierarchy2"/>
    <dgm:cxn modelId="{08D90F2D-C313-4B2F-B480-60656BEABFA7}" srcId="{51E8C7E5-6138-4B3D-9272-F6C8DF55844D}" destId="{2A5A952A-8941-4D4D-893E-978C790B4FE3}" srcOrd="0" destOrd="0" parTransId="{C6FB69EA-686C-4616-AF36-09D236EC138E}" sibTransId="{79EF1E4E-21F5-4D64-BECD-6494C4B390B0}"/>
    <dgm:cxn modelId="{55620888-BED1-494E-9F64-C2EADA28BEDF}" srcId="{2A5A952A-8941-4D4D-893E-978C790B4FE3}" destId="{BEE40686-39CA-4395-A05C-67F2E876F7D7}" srcOrd="0" destOrd="0" parTransId="{B429D7DB-6BAD-4293-BA08-084B229C8660}" sibTransId="{EB475E48-5E4B-46D0-B9DA-B52009B22171}"/>
    <dgm:cxn modelId="{05376B17-55BD-48E6-835C-758240A983F5}" type="presOf" srcId="{C6FB69EA-686C-4616-AF36-09D236EC138E}" destId="{94FF6845-71E5-4F75-A5AF-5EEF84D68299}" srcOrd="0" destOrd="0" presId="urn:microsoft.com/office/officeart/2005/8/layout/hierarchy2"/>
    <dgm:cxn modelId="{554BE1D6-B48E-4C4E-987C-4E6E13F0E30A}" type="presOf" srcId="{AA877111-8A0B-41B0-8181-8C053FBF1005}" destId="{E4B93CBD-5DD2-4413-8672-72A4725501CA}" srcOrd="0" destOrd="0" presId="urn:microsoft.com/office/officeart/2005/8/layout/hierarchy2"/>
    <dgm:cxn modelId="{A3CE9740-A12D-4369-A850-AD81C71064B7}" type="presOf" srcId="{2A5A952A-8941-4D4D-893E-978C790B4FE3}" destId="{20D03C44-F33E-4C2A-9D19-CDCDF610D782}" srcOrd="0" destOrd="0" presId="urn:microsoft.com/office/officeart/2005/8/layout/hierarchy2"/>
    <dgm:cxn modelId="{5F1F560B-3657-4207-9B44-5A5AA8605AC7}" type="presOf" srcId="{ADCB99AF-5561-4D51-ACD1-15634305CACF}" destId="{54C7B357-D596-48C1-B7BF-3470CD77EF16}" srcOrd="1" destOrd="0" presId="urn:microsoft.com/office/officeart/2005/8/layout/hierarchy2"/>
    <dgm:cxn modelId="{2451CD34-347A-9946-8721-4E8F666552F2}" type="presOf" srcId="{E4B0F617-AFCE-1C40-A261-B5774057480E}" destId="{F9D2EBFD-B7DD-AF47-8EF5-0A35515E6D92}" srcOrd="0" destOrd="0" presId="urn:microsoft.com/office/officeart/2005/8/layout/hierarchy2"/>
    <dgm:cxn modelId="{E56342F2-5344-4611-B126-B262C51B362A}" type="presOf" srcId="{9BCE2C61-78C6-402E-A03B-F7D2D0581A88}" destId="{B73B1A57-58A0-4B09-935E-18E5CAD542DB}" srcOrd="0" destOrd="0" presId="urn:microsoft.com/office/officeart/2005/8/layout/hierarchy2"/>
    <dgm:cxn modelId="{FB77A4EF-8BA2-458A-8AF8-963F3B6B3E57}" type="presOf" srcId="{ADCB99AF-5561-4D51-ACD1-15634305CACF}" destId="{EF25579C-745F-4097-B45A-BD26FC3CB9BF}" srcOrd="0" destOrd="0" presId="urn:microsoft.com/office/officeart/2005/8/layout/hierarchy2"/>
    <dgm:cxn modelId="{372A6B48-C6CB-E54E-A472-B3C4710CFABF}" type="presOf" srcId="{077966EF-CABD-3B47-B7D6-C5E992A5D21B}" destId="{5342F2FE-B0B3-824A-B603-CDCEFE858B68}" srcOrd="1" destOrd="0" presId="urn:microsoft.com/office/officeart/2005/8/layout/hierarchy2"/>
    <dgm:cxn modelId="{66F3DAF1-5F45-4939-9BF7-EDFE8FE29F34}" type="presOf" srcId="{C6FB69EA-686C-4616-AF36-09D236EC138E}" destId="{8F12B114-3658-4262-AC5B-3EFD3F2C9B7A}" srcOrd="1" destOrd="0" presId="urn:microsoft.com/office/officeart/2005/8/layout/hierarchy2"/>
    <dgm:cxn modelId="{FA1FBC19-AEAD-4F17-AF61-F30625047044}" type="presOf" srcId="{51E8C7E5-6138-4B3D-9272-F6C8DF55844D}" destId="{C92DE04E-7D19-4C65-92E8-6FE18F2B7295}" srcOrd="0" destOrd="0" presId="urn:microsoft.com/office/officeart/2005/8/layout/hierarchy2"/>
    <dgm:cxn modelId="{0DF4FF94-4AE4-482B-89E4-FC91E9048785}" type="presOf" srcId="{BEE40686-39CA-4395-A05C-67F2E876F7D7}" destId="{CB2DBF2A-34CA-4FD2-BF6C-B6A5F22A9BE6}" srcOrd="0" destOrd="0" presId="urn:microsoft.com/office/officeart/2005/8/layout/hierarchy2"/>
    <dgm:cxn modelId="{5F37E830-0864-4D04-9787-10548ECC3282}" srcId="{9BCE2C61-78C6-402E-A03B-F7D2D0581A88}" destId="{51E8C7E5-6138-4B3D-9272-F6C8DF55844D}" srcOrd="0" destOrd="0" parTransId="{B7E2E617-1D37-48E3-BA2D-2FA478DBA4FC}" sibTransId="{639AD3EE-85A8-4CCB-BA03-C8DBBF6B2428}"/>
    <dgm:cxn modelId="{2E7D167B-749C-4CB8-9038-BB1426E44843}" type="presOf" srcId="{B429D7DB-6BAD-4293-BA08-084B229C8660}" destId="{8A4BA5C6-7046-41B3-BCF3-E957C439114B}" srcOrd="1" destOrd="0" presId="urn:microsoft.com/office/officeart/2005/8/layout/hierarchy2"/>
    <dgm:cxn modelId="{4CD18394-DDC5-5846-B596-4297BF237777}" srcId="{BEE40686-39CA-4395-A05C-67F2E876F7D7}" destId="{E4B0F617-AFCE-1C40-A261-B5774057480E}" srcOrd="0" destOrd="0" parTransId="{077966EF-CABD-3B47-B7D6-C5E992A5D21B}" sibTransId="{5F5242A9-7AD7-0647-AD87-0C93870FA451}"/>
    <dgm:cxn modelId="{44B65206-4E34-4BAB-805C-8B03C7DDAE77}" type="presParOf" srcId="{B73B1A57-58A0-4B09-935E-18E5CAD542DB}" destId="{472A9655-2923-4FCF-ACC7-EC522DB3EFF9}" srcOrd="0" destOrd="0" presId="urn:microsoft.com/office/officeart/2005/8/layout/hierarchy2"/>
    <dgm:cxn modelId="{6AA1DA2A-9C0A-44D7-9CCA-D6D19748BA29}" type="presParOf" srcId="{472A9655-2923-4FCF-ACC7-EC522DB3EFF9}" destId="{C92DE04E-7D19-4C65-92E8-6FE18F2B7295}" srcOrd="0" destOrd="0" presId="urn:microsoft.com/office/officeart/2005/8/layout/hierarchy2"/>
    <dgm:cxn modelId="{5854906F-95D0-4B16-ACC4-E01A5E45C579}" type="presParOf" srcId="{472A9655-2923-4FCF-ACC7-EC522DB3EFF9}" destId="{87B4474B-655B-4CEF-9564-33BE19E69793}" srcOrd="1" destOrd="0" presId="urn:microsoft.com/office/officeart/2005/8/layout/hierarchy2"/>
    <dgm:cxn modelId="{91263FE5-844E-4BED-B4EE-1AA66CBF32ED}" type="presParOf" srcId="{87B4474B-655B-4CEF-9564-33BE19E69793}" destId="{94FF6845-71E5-4F75-A5AF-5EEF84D68299}" srcOrd="0" destOrd="0" presId="urn:microsoft.com/office/officeart/2005/8/layout/hierarchy2"/>
    <dgm:cxn modelId="{C75DBFEF-7E7B-4FB4-9D04-D15CD06A9CD9}" type="presParOf" srcId="{94FF6845-71E5-4F75-A5AF-5EEF84D68299}" destId="{8F12B114-3658-4262-AC5B-3EFD3F2C9B7A}" srcOrd="0" destOrd="0" presId="urn:microsoft.com/office/officeart/2005/8/layout/hierarchy2"/>
    <dgm:cxn modelId="{910B7402-2175-480A-AAE0-705B7D42B4CA}" type="presParOf" srcId="{87B4474B-655B-4CEF-9564-33BE19E69793}" destId="{CE32E931-1B5B-4CBD-811F-38570E3EB17C}" srcOrd="1" destOrd="0" presId="urn:microsoft.com/office/officeart/2005/8/layout/hierarchy2"/>
    <dgm:cxn modelId="{AD1E28C2-0294-4F92-B606-56F58D0994D3}" type="presParOf" srcId="{CE32E931-1B5B-4CBD-811F-38570E3EB17C}" destId="{20D03C44-F33E-4C2A-9D19-CDCDF610D782}" srcOrd="0" destOrd="0" presId="urn:microsoft.com/office/officeart/2005/8/layout/hierarchy2"/>
    <dgm:cxn modelId="{474D2117-94C4-41F0-B918-0A5B0957EA7E}" type="presParOf" srcId="{CE32E931-1B5B-4CBD-811F-38570E3EB17C}" destId="{A23FC694-D47D-4ED4-906F-661F73D279A2}" srcOrd="1" destOrd="0" presId="urn:microsoft.com/office/officeart/2005/8/layout/hierarchy2"/>
    <dgm:cxn modelId="{56B190B0-39BB-4079-9979-A647D5994C9A}" type="presParOf" srcId="{A23FC694-D47D-4ED4-906F-661F73D279A2}" destId="{84DA4E61-612E-40A1-B972-6DE66C587606}" srcOrd="0" destOrd="0" presId="urn:microsoft.com/office/officeart/2005/8/layout/hierarchy2"/>
    <dgm:cxn modelId="{735B1A3D-079B-4608-A8BB-34A9696E16C9}" type="presParOf" srcId="{84DA4E61-612E-40A1-B972-6DE66C587606}" destId="{8A4BA5C6-7046-41B3-BCF3-E957C439114B}" srcOrd="0" destOrd="0" presId="urn:microsoft.com/office/officeart/2005/8/layout/hierarchy2"/>
    <dgm:cxn modelId="{109C3D17-6A4A-4BA5-90FE-465667DD4262}" type="presParOf" srcId="{A23FC694-D47D-4ED4-906F-661F73D279A2}" destId="{C7C12AC9-9689-46B6-9C4A-E567F4523205}" srcOrd="1" destOrd="0" presId="urn:microsoft.com/office/officeart/2005/8/layout/hierarchy2"/>
    <dgm:cxn modelId="{E0A96AF9-E543-4857-9FA8-571F963CDFD5}" type="presParOf" srcId="{C7C12AC9-9689-46B6-9C4A-E567F4523205}" destId="{CB2DBF2A-34CA-4FD2-BF6C-B6A5F22A9BE6}" srcOrd="0" destOrd="0" presId="urn:microsoft.com/office/officeart/2005/8/layout/hierarchy2"/>
    <dgm:cxn modelId="{4FE48C81-62AB-448C-951D-448A16C03B93}" type="presParOf" srcId="{C7C12AC9-9689-46B6-9C4A-E567F4523205}" destId="{01266766-F3EC-4113-82F5-EB59FCA274D8}" srcOrd="1" destOrd="0" presId="urn:microsoft.com/office/officeart/2005/8/layout/hierarchy2"/>
    <dgm:cxn modelId="{5B2BFD97-628C-0349-B87B-ECEE985C3B1C}" type="presParOf" srcId="{01266766-F3EC-4113-82F5-EB59FCA274D8}" destId="{CEDBBE9F-5E8B-814E-B942-79524B701183}" srcOrd="0" destOrd="0" presId="urn:microsoft.com/office/officeart/2005/8/layout/hierarchy2"/>
    <dgm:cxn modelId="{FBE7BBF1-2535-6946-A0C9-76065D7F06F3}" type="presParOf" srcId="{CEDBBE9F-5E8B-814E-B942-79524B701183}" destId="{5342F2FE-B0B3-824A-B603-CDCEFE858B68}" srcOrd="0" destOrd="0" presId="urn:microsoft.com/office/officeart/2005/8/layout/hierarchy2"/>
    <dgm:cxn modelId="{645536B4-2EAE-C642-A91C-EF82F0C2660F}" type="presParOf" srcId="{01266766-F3EC-4113-82F5-EB59FCA274D8}" destId="{CFF995F8-30C7-C045-A15A-65202C82A6FD}" srcOrd="1" destOrd="0" presId="urn:microsoft.com/office/officeart/2005/8/layout/hierarchy2"/>
    <dgm:cxn modelId="{21E72694-7D5F-A745-9C38-639CFF71DC95}" type="presParOf" srcId="{CFF995F8-30C7-C045-A15A-65202C82A6FD}" destId="{F9D2EBFD-B7DD-AF47-8EF5-0A35515E6D92}" srcOrd="0" destOrd="0" presId="urn:microsoft.com/office/officeart/2005/8/layout/hierarchy2"/>
    <dgm:cxn modelId="{83B249A0-4696-9A4D-AC9E-1633A0B51E65}" type="presParOf" srcId="{CFF995F8-30C7-C045-A15A-65202C82A6FD}" destId="{48F34CE9-EB33-6643-86DA-F689777BC569}" srcOrd="1" destOrd="0" presId="urn:microsoft.com/office/officeart/2005/8/layout/hierarchy2"/>
    <dgm:cxn modelId="{412E1074-821E-4E4A-959A-177C4EE6CD78}" type="presParOf" srcId="{87B4474B-655B-4CEF-9564-33BE19E69793}" destId="{EF25579C-745F-4097-B45A-BD26FC3CB9BF}" srcOrd="2" destOrd="0" presId="urn:microsoft.com/office/officeart/2005/8/layout/hierarchy2"/>
    <dgm:cxn modelId="{EDD7702E-79F5-4ECB-93C7-F3D5813EC417}" type="presParOf" srcId="{EF25579C-745F-4097-B45A-BD26FC3CB9BF}" destId="{54C7B357-D596-48C1-B7BF-3470CD77EF16}" srcOrd="0" destOrd="0" presId="urn:microsoft.com/office/officeart/2005/8/layout/hierarchy2"/>
    <dgm:cxn modelId="{1590BC01-18CE-4667-BA00-93813C69E7BB}" type="presParOf" srcId="{87B4474B-655B-4CEF-9564-33BE19E69793}" destId="{164ECA35-2723-4B6D-8DB0-907C926316C1}" srcOrd="3" destOrd="0" presId="urn:microsoft.com/office/officeart/2005/8/layout/hierarchy2"/>
    <dgm:cxn modelId="{91E9C1E9-116A-4BCA-9CBE-197D1EF2DAB3}" type="presParOf" srcId="{164ECA35-2723-4B6D-8DB0-907C926316C1}" destId="{E4B93CBD-5DD2-4413-8672-72A4725501CA}" srcOrd="0" destOrd="0" presId="urn:microsoft.com/office/officeart/2005/8/layout/hierarchy2"/>
    <dgm:cxn modelId="{22DAACE1-C111-422D-AE3B-87FB3C8309B2}" type="presParOf" srcId="{164ECA35-2723-4B6D-8DB0-907C926316C1}" destId="{22B7790D-9AC9-4258-BD2A-835C5367316F}"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B3FBDC6-9A9D-4F58-87CC-0F94D23FAA89}" type="doc">
      <dgm:prSet loTypeId="urn:microsoft.com/office/officeart/2005/8/layout/vList3" loCatId="picture" qsTypeId="urn:microsoft.com/office/officeart/2005/8/quickstyle/simple1" qsCatId="simple" csTypeId="urn:microsoft.com/office/officeart/2005/8/colors/accent1_2" csCatId="accent1" phldr="1"/>
      <dgm:spPr/>
      <dgm:t>
        <a:bodyPr/>
        <a:lstStyle/>
        <a:p>
          <a:endParaRPr lang="en-GB"/>
        </a:p>
      </dgm:t>
    </dgm:pt>
    <dgm:pt modelId="{5903AC6B-37FE-411E-A75C-C6F60DAF1CB9}">
      <dgm:prSet phldrT="[Text]" custT="1"/>
      <dgm:spPr/>
      <dgm:t>
        <a:bodyPr/>
        <a:lstStyle/>
        <a:p>
          <a:r>
            <a:rPr lang="en-GB" sz="1400" dirty="0" smtClean="0"/>
            <a:t>Ad-hoc provision</a:t>
          </a:r>
          <a:endParaRPr lang="en-GB" sz="1400" dirty="0"/>
        </a:p>
      </dgm:t>
    </dgm:pt>
    <dgm:pt modelId="{22C3F1D1-3224-48F4-9227-22509FE5B3C0}" type="parTrans" cxnId="{EC5AF5BB-7CCB-409B-B7BE-E7CCB8008AD3}">
      <dgm:prSet/>
      <dgm:spPr/>
      <dgm:t>
        <a:bodyPr/>
        <a:lstStyle/>
        <a:p>
          <a:endParaRPr lang="en-GB"/>
        </a:p>
      </dgm:t>
    </dgm:pt>
    <dgm:pt modelId="{9AE0AF39-2330-499A-9517-4A4685C4C7B2}" type="sibTrans" cxnId="{EC5AF5BB-7CCB-409B-B7BE-E7CCB8008AD3}">
      <dgm:prSet/>
      <dgm:spPr/>
      <dgm:t>
        <a:bodyPr/>
        <a:lstStyle/>
        <a:p>
          <a:endParaRPr lang="en-GB"/>
        </a:p>
      </dgm:t>
    </dgm:pt>
    <dgm:pt modelId="{B1474F9D-DC76-6A44-9577-5DFE82247B3B}">
      <dgm:prSet phldrT="[Text]" custT="1"/>
      <dgm:spPr/>
      <dgm:t>
        <a:bodyPr/>
        <a:lstStyle/>
        <a:p>
          <a:r>
            <a:rPr lang="en-GB" sz="1400" dirty="0" smtClean="0"/>
            <a:t>Comprehensive mastery at scale</a:t>
          </a:r>
          <a:endParaRPr lang="en-GB" sz="1400" dirty="0"/>
        </a:p>
      </dgm:t>
    </dgm:pt>
    <dgm:pt modelId="{4F4C59C6-2BEA-794D-A342-5E8A76C33EB5}" type="parTrans" cxnId="{BA6D1383-BE69-B646-BF64-7FF446B744D5}">
      <dgm:prSet/>
      <dgm:spPr/>
      <dgm:t>
        <a:bodyPr/>
        <a:lstStyle/>
        <a:p>
          <a:endParaRPr lang="en-US"/>
        </a:p>
      </dgm:t>
    </dgm:pt>
    <dgm:pt modelId="{89FCFE56-81E9-8445-A612-611C86A19598}" type="sibTrans" cxnId="{BA6D1383-BE69-B646-BF64-7FF446B744D5}">
      <dgm:prSet/>
      <dgm:spPr/>
      <dgm:t>
        <a:bodyPr/>
        <a:lstStyle/>
        <a:p>
          <a:endParaRPr lang="en-US"/>
        </a:p>
      </dgm:t>
    </dgm:pt>
    <dgm:pt modelId="{B1FC0F48-D973-4046-AAC0-BC654C41CB81}">
      <dgm:prSet phldrT="[Text]" custT="1"/>
      <dgm:spPr/>
      <dgm:t>
        <a:bodyPr/>
        <a:lstStyle/>
        <a:p>
          <a:r>
            <a:rPr lang="en-GB" sz="1400" dirty="0" smtClean="0"/>
            <a:t>Practice unfulfilled</a:t>
          </a:r>
          <a:endParaRPr lang="en-GB" sz="1400" dirty="0"/>
        </a:p>
      </dgm:t>
    </dgm:pt>
    <dgm:pt modelId="{48B992A8-EBB0-4747-9927-03A6A2BAC6C4}" type="parTrans" cxnId="{D4FC53AE-5512-FA42-A554-A4121075EA72}">
      <dgm:prSet/>
      <dgm:spPr/>
      <dgm:t>
        <a:bodyPr/>
        <a:lstStyle/>
        <a:p>
          <a:endParaRPr lang="en-US"/>
        </a:p>
      </dgm:t>
    </dgm:pt>
    <dgm:pt modelId="{B551025E-96E7-8744-919A-F66CC27811AC}" type="sibTrans" cxnId="{D4FC53AE-5512-FA42-A554-A4121075EA72}">
      <dgm:prSet/>
      <dgm:spPr/>
      <dgm:t>
        <a:bodyPr/>
        <a:lstStyle/>
        <a:p>
          <a:endParaRPr lang="en-US"/>
        </a:p>
      </dgm:t>
    </dgm:pt>
    <dgm:pt modelId="{C8147D00-F0E5-CC4C-900A-BC1C0005CB39}">
      <dgm:prSet phldrT="[Text]" custT="1"/>
      <dgm:spPr/>
      <dgm:t>
        <a:bodyPr/>
        <a:lstStyle/>
        <a:p>
          <a:r>
            <a:rPr lang="en-GB" sz="1400" dirty="0" smtClean="0"/>
            <a:t>Increased efficiency/effectiveness</a:t>
          </a:r>
          <a:endParaRPr lang="en-GB" sz="1400" dirty="0"/>
        </a:p>
      </dgm:t>
    </dgm:pt>
    <dgm:pt modelId="{C18B459E-1E9B-6745-B109-9E0C34993B6F}" type="parTrans" cxnId="{98E3056C-1584-204E-A6B5-9F18CEBCE75B}">
      <dgm:prSet/>
      <dgm:spPr/>
      <dgm:t>
        <a:bodyPr/>
        <a:lstStyle/>
        <a:p>
          <a:endParaRPr lang="en-US"/>
        </a:p>
      </dgm:t>
    </dgm:pt>
    <dgm:pt modelId="{8AC7E0A8-D147-C847-AFF2-012C434F40B5}" type="sibTrans" cxnId="{98E3056C-1584-204E-A6B5-9F18CEBCE75B}">
      <dgm:prSet/>
      <dgm:spPr/>
      <dgm:t>
        <a:bodyPr/>
        <a:lstStyle/>
        <a:p>
          <a:endParaRPr lang="en-US"/>
        </a:p>
      </dgm:t>
    </dgm:pt>
    <dgm:pt modelId="{3C2B1683-E979-4637-AB01-EC2B274CDED8}" type="pres">
      <dgm:prSet presAssocID="{0B3FBDC6-9A9D-4F58-87CC-0F94D23FAA89}" presName="linearFlow" presStyleCnt="0">
        <dgm:presLayoutVars>
          <dgm:dir/>
          <dgm:resizeHandles val="exact"/>
        </dgm:presLayoutVars>
      </dgm:prSet>
      <dgm:spPr/>
      <dgm:t>
        <a:bodyPr/>
        <a:lstStyle/>
        <a:p>
          <a:endParaRPr lang="en-GB"/>
        </a:p>
      </dgm:t>
    </dgm:pt>
    <dgm:pt modelId="{9BD59056-ECB9-FC4F-95CF-68319FE7C2C7}" type="pres">
      <dgm:prSet presAssocID="{B1474F9D-DC76-6A44-9577-5DFE82247B3B}" presName="composite" presStyleCnt="0"/>
      <dgm:spPr/>
    </dgm:pt>
    <dgm:pt modelId="{A28FB12D-7471-4146-9000-8B7D07344D3D}" type="pres">
      <dgm:prSet presAssocID="{B1474F9D-DC76-6A44-9577-5DFE82247B3B}" presName="imgShp" presStyleLbl="fgImgPlace1" presStyleIdx="0" presStyleCnt="4"/>
      <dgm:spPr>
        <a:blipFill>
          <a:blip xmlns:r="http://schemas.openxmlformats.org/officeDocument/2006/relationships"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a:stretch>
            <a:fillRect l="-13000" r="-13000"/>
          </a:stretch>
        </a:blipFill>
      </dgm:spPr>
      <dgm:t>
        <a:bodyPr/>
        <a:lstStyle/>
        <a:p>
          <a:endParaRPr lang="en-US"/>
        </a:p>
      </dgm:t>
    </dgm:pt>
    <dgm:pt modelId="{FB4BEF09-0F40-1443-B7AD-8C9ECB2CC880}" type="pres">
      <dgm:prSet presAssocID="{B1474F9D-DC76-6A44-9577-5DFE82247B3B}" presName="txShp" presStyleLbl="node1" presStyleIdx="0" presStyleCnt="4">
        <dgm:presLayoutVars>
          <dgm:bulletEnabled val="1"/>
        </dgm:presLayoutVars>
      </dgm:prSet>
      <dgm:spPr/>
      <dgm:t>
        <a:bodyPr/>
        <a:lstStyle/>
        <a:p>
          <a:endParaRPr lang="en-US"/>
        </a:p>
      </dgm:t>
    </dgm:pt>
    <dgm:pt modelId="{A83E7B9A-D507-0345-A4F3-70508E6CA0EC}" type="pres">
      <dgm:prSet presAssocID="{89FCFE56-81E9-8445-A612-611C86A19598}" presName="spacing" presStyleCnt="0"/>
      <dgm:spPr/>
    </dgm:pt>
    <dgm:pt modelId="{ACB690AD-025C-3E42-B309-CD3D4D9EFAB7}" type="pres">
      <dgm:prSet presAssocID="{C8147D00-F0E5-CC4C-900A-BC1C0005CB39}" presName="composite" presStyleCnt="0"/>
      <dgm:spPr/>
    </dgm:pt>
    <dgm:pt modelId="{D7946AA8-0796-B048-B247-B1E34C2A5AD2}" type="pres">
      <dgm:prSet presAssocID="{C8147D00-F0E5-CC4C-900A-BC1C0005CB39}" presName="imgShp" presStyleLbl="fgImgPlace1" presStyleIdx="1" presStyleCnt="4" custLinFactNeighborY="2517"/>
      <dgm:spPr>
        <a:blipFill>
          <a:blip xmlns:r="http://schemas.openxmlformats.org/officeDocument/2006/relationships"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l="-13000" r="-13000"/>
          </a:stretch>
        </a:blipFill>
      </dgm:spPr>
      <dgm:t>
        <a:bodyPr/>
        <a:lstStyle/>
        <a:p>
          <a:endParaRPr lang="en-US"/>
        </a:p>
      </dgm:t>
    </dgm:pt>
    <dgm:pt modelId="{6D4E2FC8-3B19-5847-B4D6-46983B8A2BD9}" type="pres">
      <dgm:prSet presAssocID="{C8147D00-F0E5-CC4C-900A-BC1C0005CB39}" presName="txShp" presStyleLbl="node1" presStyleIdx="1" presStyleCnt="4">
        <dgm:presLayoutVars>
          <dgm:bulletEnabled val="1"/>
        </dgm:presLayoutVars>
      </dgm:prSet>
      <dgm:spPr/>
      <dgm:t>
        <a:bodyPr/>
        <a:lstStyle/>
        <a:p>
          <a:endParaRPr lang="en-US"/>
        </a:p>
      </dgm:t>
    </dgm:pt>
    <dgm:pt modelId="{BF5EA416-3185-FC4F-909A-CBD2C36EEA46}" type="pres">
      <dgm:prSet presAssocID="{8AC7E0A8-D147-C847-AFF2-012C434F40B5}" presName="spacing" presStyleCnt="0"/>
      <dgm:spPr/>
    </dgm:pt>
    <dgm:pt modelId="{BFD9CE1C-3386-47B9-8709-963CCA1D9D7C}" type="pres">
      <dgm:prSet presAssocID="{5903AC6B-37FE-411E-A75C-C6F60DAF1CB9}" presName="composite" presStyleCnt="0"/>
      <dgm:spPr/>
    </dgm:pt>
    <dgm:pt modelId="{B5DCED7E-55DC-472E-A9FD-9F20B2AA7F20}" type="pres">
      <dgm:prSet presAssocID="{5903AC6B-37FE-411E-A75C-C6F60DAF1CB9}" presName="imgShp" presStyleLbl="fgImgPlace1" presStyleIdx="2" presStyleCnt="4"/>
      <dgm:spPr>
        <a:blipFill>
          <a:blip xmlns:r="http://schemas.openxmlformats.org/officeDocument/2006/relationships"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l="-13000" r="-13000"/>
          </a:stretch>
        </a:blipFill>
      </dgm:spPr>
      <dgm:t>
        <a:bodyPr/>
        <a:lstStyle/>
        <a:p>
          <a:endParaRPr lang="en-US"/>
        </a:p>
      </dgm:t>
    </dgm:pt>
    <dgm:pt modelId="{336B875A-D84E-432A-BE58-1A49A4CCA93A}" type="pres">
      <dgm:prSet presAssocID="{5903AC6B-37FE-411E-A75C-C6F60DAF1CB9}" presName="txShp" presStyleLbl="node1" presStyleIdx="2" presStyleCnt="4">
        <dgm:presLayoutVars>
          <dgm:bulletEnabled val="1"/>
        </dgm:presLayoutVars>
      </dgm:prSet>
      <dgm:spPr/>
      <dgm:t>
        <a:bodyPr/>
        <a:lstStyle/>
        <a:p>
          <a:endParaRPr lang="en-GB"/>
        </a:p>
      </dgm:t>
    </dgm:pt>
    <dgm:pt modelId="{DAB354F0-0F9D-410A-BF96-054B09339596}" type="pres">
      <dgm:prSet presAssocID="{9AE0AF39-2330-499A-9517-4A4685C4C7B2}" presName="spacing" presStyleCnt="0"/>
      <dgm:spPr/>
    </dgm:pt>
    <dgm:pt modelId="{F38A95F5-8390-7347-96A7-7B657DAA8F18}" type="pres">
      <dgm:prSet presAssocID="{B1FC0F48-D973-4046-AAC0-BC654C41CB81}" presName="composite" presStyleCnt="0"/>
      <dgm:spPr/>
    </dgm:pt>
    <dgm:pt modelId="{5239BD19-1B80-484F-9B3D-90FDFC2C0AD8}" type="pres">
      <dgm:prSet presAssocID="{B1FC0F48-D973-4046-AAC0-BC654C41CB81}" presName="imgShp" presStyleLbl="fgImgPlace1" presStyleIdx="3" presStyleCnt="4"/>
      <dgm:spPr>
        <a:blipFill>
          <a:blip xmlns:r="http://schemas.openxmlformats.org/officeDocument/2006/relationships"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l="-13000" r="-13000"/>
          </a:stretch>
        </a:blipFill>
      </dgm:spPr>
      <dgm:t>
        <a:bodyPr/>
        <a:lstStyle/>
        <a:p>
          <a:endParaRPr lang="en-US"/>
        </a:p>
      </dgm:t>
    </dgm:pt>
    <dgm:pt modelId="{413B434A-CF4D-7C4D-A512-C3095E973936}" type="pres">
      <dgm:prSet presAssocID="{B1FC0F48-D973-4046-AAC0-BC654C41CB81}" presName="txShp" presStyleLbl="node1" presStyleIdx="3" presStyleCnt="4">
        <dgm:presLayoutVars>
          <dgm:bulletEnabled val="1"/>
        </dgm:presLayoutVars>
      </dgm:prSet>
      <dgm:spPr/>
      <dgm:t>
        <a:bodyPr/>
        <a:lstStyle/>
        <a:p>
          <a:endParaRPr lang="en-US"/>
        </a:p>
      </dgm:t>
    </dgm:pt>
  </dgm:ptLst>
  <dgm:cxnLst>
    <dgm:cxn modelId="{8D9587C8-C175-4E3E-8478-5DDAC6FB0F4D}" type="presOf" srcId="{5903AC6B-37FE-411E-A75C-C6F60DAF1CB9}" destId="{336B875A-D84E-432A-BE58-1A49A4CCA93A}" srcOrd="0" destOrd="0" presId="urn:microsoft.com/office/officeart/2005/8/layout/vList3"/>
    <dgm:cxn modelId="{98E3056C-1584-204E-A6B5-9F18CEBCE75B}" srcId="{0B3FBDC6-9A9D-4F58-87CC-0F94D23FAA89}" destId="{C8147D00-F0E5-CC4C-900A-BC1C0005CB39}" srcOrd="1" destOrd="0" parTransId="{C18B459E-1E9B-6745-B109-9E0C34993B6F}" sibTransId="{8AC7E0A8-D147-C847-AFF2-012C434F40B5}"/>
    <dgm:cxn modelId="{D4FC53AE-5512-FA42-A554-A4121075EA72}" srcId="{0B3FBDC6-9A9D-4F58-87CC-0F94D23FAA89}" destId="{B1FC0F48-D973-4046-AAC0-BC654C41CB81}" srcOrd="3" destOrd="0" parTransId="{48B992A8-EBB0-4747-9927-03A6A2BAC6C4}" sibTransId="{B551025E-96E7-8744-919A-F66CC27811AC}"/>
    <dgm:cxn modelId="{1F444379-8764-F04A-A6BF-A5CD874E6548}" type="presOf" srcId="{B1474F9D-DC76-6A44-9577-5DFE82247B3B}" destId="{FB4BEF09-0F40-1443-B7AD-8C9ECB2CC880}" srcOrd="0" destOrd="0" presId="urn:microsoft.com/office/officeart/2005/8/layout/vList3"/>
    <dgm:cxn modelId="{B2D3F939-7B0E-4822-986F-BC06E8371FCE}" type="presOf" srcId="{0B3FBDC6-9A9D-4F58-87CC-0F94D23FAA89}" destId="{3C2B1683-E979-4637-AB01-EC2B274CDED8}" srcOrd="0" destOrd="0" presId="urn:microsoft.com/office/officeart/2005/8/layout/vList3"/>
    <dgm:cxn modelId="{EC5AF5BB-7CCB-409B-B7BE-E7CCB8008AD3}" srcId="{0B3FBDC6-9A9D-4F58-87CC-0F94D23FAA89}" destId="{5903AC6B-37FE-411E-A75C-C6F60DAF1CB9}" srcOrd="2" destOrd="0" parTransId="{22C3F1D1-3224-48F4-9227-22509FE5B3C0}" sibTransId="{9AE0AF39-2330-499A-9517-4A4685C4C7B2}"/>
    <dgm:cxn modelId="{1A4FCDC5-FF78-8E47-8185-97295E6D2E52}" type="presOf" srcId="{C8147D00-F0E5-CC4C-900A-BC1C0005CB39}" destId="{6D4E2FC8-3B19-5847-B4D6-46983B8A2BD9}" srcOrd="0" destOrd="0" presId="urn:microsoft.com/office/officeart/2005/8/layout/vList3"/>
    <dgm:cxn modelId="{BA6D1383-BE69-B646-BF64-7FF446B744D5}" srcId="{0B3FBDC6-9A9D-4F58-87CC-0F94D23FAA89}" destId="{B1474F9D-DC76-6A44-9577-5DFE82247B3B}" srcOrd="0" destOrd="0" parTransId="{4F4C59C6-2BEA-794D-A342-5E8A76C33EB5}" sibTransId="{89FCFE56-81E9-8445-A612-611C86A19598}"/>
    <dgm:cxn modelId="{4BFBC549-4B34-8C42-8337-FF55214722C7}" type="presOf" srcId="{B1FC0F48-D973-4046-AAC0-BC654C41CB81}" destId="{413B434A-CF4D-7C4D-A512-C3095E973936}" srcOrd="0" destOrd="0" presId="urn:microsoft.com/office/officeart/2005/8/layout/vList3"/>
    <dgm:cxn modelId="{20E1AF06-0B49-C74C-9B79-92ACC6021255}" type="presParOf" srcId="{3C2B1683-E979-4637-AB01-EC2B274CDED8}" destId="{9BD59056-ECB9-FC4F-95CF-68319FE7C2C7}" srcOrd="0" destOrd="0" presId="urn:microsoft.com/office/officeart/2005/8/layout/vList3"/>
    <dgm:cxn modelId="{B07139A5-429C-B04E-ACE3-ED6317092666}" type="presParOf" srcId="{9BD59056-ECB9-FC4F-95CF-68319FE7C2C7}" destId="{A28FB12D-7471-4146-9000-8B7D07344D3D}" srcOrd="0" destOrd="0" presId="urn:microsoft.com/office/officeart/2005/8/layout/vList3"/>
    <dgm:cxn modelId="{B1D7AEB2-3DF2-E940-917C-136BDEA4776B}" type="presParOf" srcId="{9BD59056-ECB9-FC4F-95CF-68319FE7C2C7}" destId="{FB4BEF09-0F40-1443-B7AD-8C9ECB2CC880}" srcOrd="1" destOrd="0" presId="urn:microsoft.com/office/officeart/2005/8/layout/vList3"/>
    <dgm:cxn modelId="{D5EDD860-127A-0D44-9784-F6B624264D35}" type="presParOf" srcId="{3C2B1683-E979-4637-AB01-EC2B274CDED8}" destId="{A83E7B9A-D507-0345-A4F3-70508E6CA0EC}" srcOrd="1" destOrd="0" presId="urn:microsoft.com/office/officeart/2005/8/layout/vList3"/>
    <dgm:cxn modelId="{65CDD647-E190-4349-B336-612416AF00A0}" type="presParOf" srcId="{3C2B1683-E979-4637-AB01-EC2B274CDED8}" destId="{ACB690AD-025C-3E42-B309-CD3D4D9EFAB7}" srcOrd="2" destOrd="0" presId="urn:microsoft.com/office/officeart/2005/8/layout/vList3"/>
    <dgm:cxn modelId="{01A79474-1BD7-9143-8053-9250C29C47C3}" type="presParOf" srcId="{ACB690AD-025C-3E42-B309-CD3D4D9EFAB7}" destId="{D7946AA8-0796-B048-B247-B1E34C2A5AD2}" srcOrd="0" destOrd="0" presId="urn:microsoft.com/office/officeart/2005/8/layout/vList3"/>
    <dgm:cxn modelId="{94A1177E-AC18-2E4B-ABCC-2F18592DF990}" type="presParOf" srcId="{ACB690AD-025C-3E42-B309-CD3D4D9EFAB7}" destId="{6D4E2FC8-3B19-5847-B4D6-46983B8A2BD9}" srcOrd="1" destOrd="0" presId="urn:microsoft.com/office/officeart/2005/8/layout/vList3"/>
    <dgm:cxn modelId="{27FD6AEE-086B-C443-8368-F24D0D605373}" type="presParOf" srcId="{3C2B1683-E979-4637-AB01-EC2B274CDED8}" destId="{BF5EA416-3185-FC4F-909A-CBD2C36EEA46}" srcOrd="3" destOrd="0" presId="urn:microsoft.com/office/officeart/2005/8/layout/vList3"/>
    <dgm:cxn modelId="{52ABA40F-ABA5-4CFC-BE85-0226FA9D050F}" type="presParOf" srcId="{3C2B1683-E979-4637-AB01-EC2B274CDED8}" destId="{BFD9CE1C-3386-47B9-8709-963CCA1D9D7C}" srcOrd="4" destOrd="0" presId="urn:microsoft.com/office/officeart/2005/8/layout/vList3"/>
    <dgm:cxn modelId="{112CAFBE-D92B-4E32-A7E4-E0EBF7EB1A9C}" type="presParOf" srcId="{BFD9CE1C-3386-47B9-8709-963CCA1D9D7C}" destId="{B5DCED7E-55DC-472E-A9FD-9F20B2AA7F20}" srcOrd="0" destOrd="0" presId="urn:microsoft.com/office/officeart/2005/8/layout/vList3"/>
    <dgm:cxn modelId="{2B01FCEA-9552-4AF0-8234-18BEE7498B6B}" type="presParOf" srcId="{BFD9CE1C-3386-47B9-8709-963CCA1D9D7C}" destId="{336B875A-D84E-432A-BE58-1A49A4CCA93A}" srcOrd="1" destOrd="0" presId="urn:microsoft.com/office/officeart/2005/8/layout/vList3"/>
    <dgm:cxn modelId="{CFB3EB46-B1BC-40CC-92B6-4D5DFFA7AD6B}" type="presParOf" srcId="{3C2B1683-E979-4637-AB01-EC2B274CDED8}" destId="{DAB354F0-0F9D-410A-BF96-054B09339596}" srcOrd="5" destOrd="0" presId="urn:microsoft.com/office/officeart/2005/8/layout/vList3"/>
    <dgm:cxn modelId="{90C804A8-0195-2447-9A8B-2B7C60162A4C}" type="presParOf" srcId="{3C2B1683-E979-4637-AB01-EC2B274CDED8}" destId="{F38A95F5-8390-7347-96A7-7B657DAA8F18}" srcOrd="6" destOrd="0" presId="urn:microsoft.com/office/officeart/2005/8/layout/vList3"/>
    <dgm:cxn modelId="{AE0A6471-2486-1741-9EEC-820F099B8840}" type="presParOf" srcId="{F38A95F5-8390-7347-96A7-7B657DAA8F18}" destId="{5239BD19-1B80-484F-9B3D-90FDFC2C0AD8}" srcOrd="0" destOrd="0" presId="urn:microsoft.com/office/officeart/2005/8/layout/vList3"/>
    <dgm:cxn modelId="{0AC7413B-8A25-9542-8B1B-C60BCF9463EA}" type="presParOf" srcId="{F38A95F5-8390-7347-96A7-7B657DAA8F18}" destId="{413B434A-CF4D-7C4D-A512-C3095E973936}"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1F98D99-BAA6-417E-855C-47F1E0BFB9F6}" type="doc">
      <dgm:prSet loTypeId="urn:microsoft.com/office/officeart/2005/8/layout/arrow2" loCatId="process" qsTypeId="urn:microsoft.com/office/officeart/2005/8/quickstyle/3D3" qsCatId="3D" csTypeId="urn:microsoft.com/office/officeart/2005/8/colors/accent1_2" csCatId="accent1" phldr="1"/>
      <dgm:spPr/>
    </dgm:pt>
    <dgm:pt modelId="{2E1D7275-8A4F-436B-994F-8A4CBA108750}">
      <dgm:prSet phldrT="[Text]" custT="1"/>
      <dgm:spPr/>
      <dgm:t>
        <a:bodyPr/>
        <a:lstStyle/>
        <a:p>
          <a:r>
            <a:rPr lang="en-GB" sz="2000" dirty="0" smtClean="0"/>
            <a:t>No</a:t>
          </a:r>
          <a:endParaRPr lang="en-GB" sz="2000" dirty="0"/>
        </a:p>
      </dgm:t>
    </dgm:pt>
    <dgm:pt modelId="{91E56B3C-E432-4E8F-B903-8593595D54C7}" type="parTrans" cxnId="{BB8628D8-50EE-4EDF-AB6A-FC5C020BD29E}">
      <dgm:prSet/>
      <dgm:spPr/>
      <dgm:t>
        <a:bodyPr/>
        <a:lstStyle/>
        <a:p>
          <a:endParaRPr lang="en-GB" sz="3200"/>
        </a:p>
      </dgm:t>
    </dgm:pt>
    <dgm:pt modelId="{0A9359D2-BF85-45D2-A3B5-900695CBB017}" type="sibTrans" cxnId="{BB8628D8-50EE-4EDF-AB6A-FC5C020BD29E}">
      <dgm:prSet/>
      <dgm:spPr/>
      <dgm:t>
        <a:bodyPr/>
        <a:lstStyle/>
        <a:p>
          <a:endParaRPr lang="en-GB" sz="3200"/>
        </a:p>
      </dgm:t>
    </dgm:pt>
    <dgm:pt modelId="{2AFF688B-3B1C-4A0B-BCC2-E110607373C4}">
      <dgm:prSet phldrT="[Text]" custT="1"/>
      <dgm:spPr/>
      <dgm:t>
        <a:bodyPr/>
        <a:lstStyle/>
        <a:p>
          <a:r>
            <a:rPr lang="en-GB" sz="2000" dirty="0" smtClean="0"/>
            <a:t>Few/Some</a:t>
          </a:r>
          <a:endParaRPr lang="en-GB" sz="2000" dirty="0"/>
        </a:p>
      </dgm:t>
    </dgm:pt>
    <dgm:pt modelId="{0D834106-A4D0-40CB-AA36-5FF3E1ED2024}" type="parTrans" cxnId="{D610ADD6-0161-4310-92C7-0B35F9E5FE3B}">
      <dgm:prSet/>
      <dgm:spPr/>
      <dgm:t>
        <a:bodyPr/>
        <a:lstStyle/>
        <a:p>
          <a:endParaRPr lang="en-GB" sz="3200"/>
        </a:p>
      </dgm:t>
    </dgm:pt>
    <dgm:pt modelId="{06C5360B-FA52-4053-B9C5-37E384C7C058}" type="sibTrans" cxnId="{D610ADD6-0161-4310-92C7-0B35F9E5FE3B}">
      <dgm:prSet/>
      <dgm:spPr/>
      <dgm:t>
        <a:bodyPr/>
        <a:lstStyle/>
        <a:p>
          <a:endParaRPr lang="en-GB" sz="3200"/>
        </a:p>
      </dgm:t>
    </dgm:pt>
    <dgm:pt modelId="{4345AB0A-377B-45BC-874C-786461F5E208}">
      <dgm:prSet phldrT="[Text]" custT="1"/>
      <dgm:spPr/>
      <dgm:t>
        <a:bodyPr/>
        <a:lstStyle/>
        <a:p>
          <a:r>
            <a:rPr lang="en-GB" sz="2000" dirty="0" smtClean="0"/>
            <a:t>At Least Half</a:t>
          </a:r>
          <a:endParaRPr lang="en-GB" sz="2000" dirty="0"/>
        </a:p>
      </dgm:t>
    </dgm:pt>
    <dgm:pt modelId="{4B9EC4EB-40F7-409F-A9C6-16805F36A51C}" type="parTrans" cxnId="{F2EF0E2E-08ED-4D42-89B2-F85F4E926CC7}">
      <dgm:prSet/>
      <dgm:spPr/>
      <dgm:t>
        <a:bodyPr/>
        <a:lstStyle/>
        <a:p>
          <a:endParaRPr lang="en-GB" sz="3200"/>
        </a:p>
      </dgm:t>
    </dgm:pt>
    <dgm:pt modelId="{92952524-5343-4490-AB8C-5BE79564838E}" type="sibTrans" cxnId="{F2EF0E2E-08ED-4D42-89B2-F85F4E926CC7}">
      <dgm:prSet/>
      <dgm:spPr/>
      <dgm:t>
        <a:bodyPr/>
        <a:lstStyle/>
        <a:p>
          <a:endParaRPr lang="en-GB" sz="3200"/>
        </a:p>
      </dgm:t>
    </dgm:pt>
    <dgm:pt modelId="{BD482E74-2570-4243-81EC-1DD95E9A602E}">
      <dgm:prSet phldrT="[Text]" custT="1"/>
      <dgm:spPr/>
      <dgm:t>
        <a:bodyPr/>
        <a:lstStyle/>
        <a:p>
          <a:r>
            <a:rPr lang="en-GB" sz="2000" dirty="0" smtClean="0"/>
            <a:t>Many/Most</a:t>
          </a:r>
          <a:endParaRPr lang="en-GB" sz="2000" dirty="0"/>
        </a:p>
      </dgm:t>
    </dgm:pt>
    <dgm:pt modelId="{A5282A86-AC32-4CE5-A4CA-7C028DBACF9E}" type="parTrans" cxnId="{B6D6B0DA-89B3-453D-808F-8531F9CF4D91}">
      <dgm:prSet/>
      <dgm:spPr/>
      <dgm:t>
        <a:bodyPr/>
        <a:lstStyle/>
        <a:p>
          <a:endParaRPr lang="en-GB" sz="3200"/>
        </a:p>
      </dgm:t>
    </dgm:pt>
    <dgm:pt modelId="{4A9A0A63-8299-4D44-91D8-B84AF912412A}" type="sibTrans" cxnId="{B6D6B0DA-89B3-453D-808F-8531F9CF4D91}">
      <dgm:prSet/>
      <dgm:spPr/>
      <dgm:t>
        <a:bodyPr/>
        <a:lstStyle/>
        <a:p>
          <a:endParaRPr lang="en-GB" sz="3200"/>
        </a:p>
      </dgm:t>
    </dgm:pt>
    <dgm:pt modelId="{D122DC38-4F86-4146-A4D8-FD00D7D224D8}" type="pres">
      <dgm:prSet presAssocID="{C1F98D99-BAA6-417E-855C-47F1E0BFB9F6}" presName="arrowDiagram" presStyleCnt="0">
        <dgm:presLayoutVars>
          <dgm:chMax val="5"/>
          <dgm:dir/>
          <dgm:resizeHandles val="exact"/>
        </dgm:presLayoutVars>
      </dgm:prSet>
      <dgm:spPr/>
    </dgm:pt>
    <dgm:pt modelId="{7B811D23-AEA8-4CB6-A42A-8246F71CFB20}" type="pres">
      <dgm:prSet presAssocID="{C1F98D99-BAA6-417E-855C-47F1E0BFB9F6}" presName="arrow" presStyleLbl="bgShp" presStyleIdx="0" presStyleCnt="1"/>
      <dgm:spPr/>
    </dgm:pt>
    <dgm:pt modelId="{4ADF1D78-EBB0-49A5-B875-CF6A7D0998D5}" type="pres">
      <dgm:prSet presAssocID="{C1F98D99-BAA6-417E-855C-47F1E0BFB9F6}" presName="arrowDiagram4" presStyleCnt="0"/>
      <dgm:spPr/>
    </dgm:pt>
    <dgm:pt modelId="{9497366B-8F87-415E-9F15-CC8477CAA2B8}" type="pres">
      <dgm:prSet presAssocID="{2E1D7275-8A4F-436B-994F-8A4CBA108750}" presName="bullet4a" presStyleLbl="node1" presStyleIdx="0" presStyleCnt="4"/>
      <dgm:spPr/>
    </dgm:pt>
    <dgm:pt modelId="{AC20374E-954E-416A-AD76-C55B72123116}" type="pres">
      <dgm:prSet presAssocID="{2E1D7275-8A4F-436B-994F-8A4CBA108750}" presName="textBox4a" presStyleLbl="revTx" presStyleIdx="0" presStyleCnt="4" custScaleY="67478" custLinFactNeighborX="-15194" custLinFactNeighborY="-1362">
        <dgm:presLayoutVars>
          <dgm:bulletEnabled val="1"/>
        </dgm:presLayoutVars>
      </dgm:prSet>
      <dgm:spPr/>
      <dgm:t>
        <a:bodyPr/>
        <a:lstStyle/>
        <a:p>
          <a:endParaRPr lang="en-US"/>
        </a:p>
      </dgm:t>
    </dgm:pt>
    <dgm:pt modelId="{286ABDE9-808B-42DC-8053-A7D837070825}" type="pres">
      <dgm:prSet presAssocID="{2AFF688B-3B1C-4A0B-BCC2-E110607373C4}" presName="bullet4b" presStyleLbl="node1" presStyleIdx="1" presStyleCnt="4"/>
      <dgm:spPr/>
    </dgm:pt>
    <dgm:pt modelId="{A3D825AF-D7DA-4791-8AF7-AE4221E011DF}" type="pres">
      <dgm:prSet presAssocID="{2AFF688B-3B1C-4A0B-BCC2-E110607373C4}" presName="textBox4b" presStyleLbl="revTx" presStyleIdx="1" presStyleCnt="4" custScaleX="127070" custScaleY="71632" custLinFactNeighborX="-3046" custLinFactNeighborY="-5278">
        <dgm:presLayoutVars>
          <dgm:bulletEnabled val="1"/>
        </dgm:presLayoutVars>
      </dgm:prSet>
      <dgm:spPr/>
      <dgm:t>
        <a:bodyPr/>
        <a:lstStyle/>
        <a:p>
          <a:endParaRPr lang="en-GB"/>
        </a:p>
      </dgm:t>
    </dgm:pt>
    <dgm:pt modelId="{4DB8F1DF-45E3-4ADF-A86F-DF31B26E8A33}" type="pres">
      <dgm:prSet presAssocID="{4345AB0A-377B-45BC-874C-786461F5E208}" presName="bullet4c" presStyleLbl="node1" presStyleIdx="2" presStyleCnt="4"/>
      <dgm:spPr/>
    </dgm:pt>
    <dgm:pt modelId="{9A8F1653-EF20-4DC6-953F-0BB5A7B89640}" type="pres">
      <dgm:prSet presAssocID="{4345AB0A-377B-45BC-874C-786461F5E208}" presName="textBox4c" presStyleLbl="revTx" presStyleIdx="2" presStyleCnt="4" custScaleX="188781" custScaleY="36528" custLinFactNeighborX="20968" custLinFactNeighborY="-22213">
        <dgm:presLayoutVars>
          <dgm:bulletEnabled val="1"/>
        </dgm:presLayoutVars>
      </dgm:prSet>
      <dgm:spPr/>
      <dgm:t>
        <a:bodyPr/>
        <a:lstStyle/>
        <a:p>
          <a:endParaRPr lang="en-US"/>
        </a:p>
      </dgm:t>
    </dgm:pt>
    <dgm:pt modelId="{A8F2CDB4-B25E-4360-937A-8BF1DCFFDA2A}" type="pres">
      <dgm:prSet presAssocID="{BD482E74-2570-4243-81EC-1DD95E9A602E}" presName="bullet4d" presStyleLbl="node1" presStyleIdx="3" presStyleCnt="4"/>
      <dgm:spPr/>
    </dgm:pt>
    <dgm:pt modelId="{02B0F302-B9CA-4F5E-BEB1-6CCC4DFA1D67}" type="pres">
      <dgm:prSet presAssocID="{BD482E74-2570-4243-81EC-1DD95E9A602E}" presName="textBox4d" presStyleLbl="revTx" presStyleIdx="3" presStyleCnt="4" custScaleX="149739" custScaleY="25628" custLinFactNeighborX="17756" custLinFactNeighborY="-29214">
        <dgm:presLayoutVars>
          <dgm:bulletEnabled val="1"/>
        </dgm:presLayoutVars>
      </dgm:prSet>
      <dgm:spPr/>
      <dgm:t>
        <a:bodyPr/>
        <a:lstStyle/>
        <a:p>
          <a:endParaRPr lang="en-GB"/>
        </a:p>
      </dgm:t>
    </dgm:pt>
  </dgm:ptLst>
  <dgm:cxnLst>
    <dgm:cxn modelId="{2EDD9D40-9D70-4E81-AF9B-F0E6FEE497E4}" type="presOf" srcId="{C1F98D99-BAA6-417E-855C-47F1E0BFB9F6}" destId="{D122DC38-4F86-4146-A4D8-FD00D7D224D8}" srcOrd="0" destOrd="0" presId="urn:microsoft.com/office/officeart/2005/8/layout/arrow2"/>
    <dgm:cxn modelId="{EDE23144-3E56-4C66-8C3C-E6314290E274}" type="presOf" srcId="{2AFF688B-3B1C-4A0B-BCC2-E110607373C4}" destId="{A3D825AF-D7DA-4791-8AF7-AE4221E011DF}" srcOrd="0" destOrd="0" presId="urn:microsoft.com/office/officeart/2005/8/layout/arrow2"/>
    <dgm:cxn modelId="{1D47F797-818B-48D0-AAF1-EBAB54C22062}" type="presOf" srcId="{2E1D7275-8A4F-436B-994F-8A4CBA108750}" destId="{AC20374E-954E-416A-AD76-C55B72123116}" srcOrd="0" destOrd="0" presId="urn:microsoft.com/office/officeart/2005/8/layout/arrow2"/>
    <dgm:cxn modelId="{7535BAFB-05A3-42A8-8FFC-703A939327CF}" type="presOf" srcId="{BD482E74-2570-4243-81EC-1DD95E9A602E}" destId="{02B0F302-B9CA-4F5E-BEB1-6CCC4DFA1D67}" srcOrd="0" destOrd="0" presId="urn:microsoft.com/office/officeart/2005/8/layout/arrow2"/>
    <dgm:cxn modelId="{D610ADD6-0161-4310-92C7-0B35F9E5FE3B}" srcId="{C1F98D99-BAA6-417E-855C-47F1E0BFB9F6}" destId="{2AFF688B-3B1C-4A0B-BCC2-E110607373C4}" srcOrd="1" destOrd="0" parTransId="{0D834106-A4D0-40CB-AA36-5FF3E1ED2024}" sibTransId="{06C5360B-FA52-4053-B9C5-37E384C7C058}"/>
    <dgm:cxn modelId="{F2EF0E2E-08ED-4D42-89B2-F85F4E926CC7}" srcId="{C1F98D99-BAA6-417E-855C-47F1E0BFB9F6}" destId="{4345AB0A-377B-45BC-874C-786461F5E208}" srcOrd="2" destOrd="0" parTransId="{4B9EC4EB-40F7-409F-A9C6-16805F36A51C}" sibTransId="{92952524-5343-4490-AB8C-5BE79564838E}"/>
    <dgm:cxn modelId="{BB8628D8-50EE-4EDF-AB6A-FC5C020BD29E}" srcId="{C1F98D99-BAA6-417E-855C-47F1E0BFB9F6}" destId="{2E1D7275-8A4F-436B-994F-8A4CBA108750}" srcOrd="0" destOrd="0" parTransId="{91E56B3C-E432-4E8F-B903-8593595D54C7}" sibTransId="{0A9359D2-BF85-45D2-A3B5-900695CBB017}"/>
    <dgm:cxn modelId="{B6D6B0DA-89B3-453D-808F-8531F9CF4D91}" srcId="{C1F98D99-BAA6-417E-855C-47F1E0BFB9F6}" destId="{BD482E74-2570-4243-81EC-1DD95E9A602E}" srcOrd="3" destOrd="0" parTransId="{A5282A86-AC32-4CE5-A4CA-7C028DBACF9E}" sibTransId="{4A9A0A63-8299-4D44-91D8-B84AF912412A}"/>
    <dgm:cxn modelId="{A72DA3BD-A273-4380-BF08-84FF6269D351}" type="presOf" srcId="{4345AB0A-377B-45BC-874C-786461F5E208}" destId="{9A8F1653-EF20-4DC6-953F-0BB5A7B89640}" srcOrd="0" destOrd="0" presId="urn:microsoft.com/office/officeart/2005/8/layout/arrow2"/>
    <dgm:cxn modelId="{2155D176-E0EF-4319-8CB2-AD24FD5E0CEC}" type="presParOf" srcId="{D122DC38-4F86-4146-A4D8-FD00D7D224D8}" destId="{7B811D23-AEA8-4CB6-A42A-8246F71CFB20}" srcOrd="0" destOrd="0" presId="urn:microsoft.com/office/officeart/2005/8/layout/arrow2"/>
    <dgm:cxn modelId="{AAA2086F-80C1-4074-AE48-3D5B71F8F669}" type="presParOf" srcId="{D122DC38-4F86-4146-A4D8-FD00D7D224D8}" destId="{4ADF1D78-EBB0-49A5-B875-CF6A7D0998D5}" srcOrd="1" destOrd="0" presId="urn:microsoft.com/office/officeart/2005/8/layout/arrow2"/>
    <dgm:cxn modelId="{9F157017-D204-4FE9-A2AD-0C090A8B9C6B}" type="presParOf" srcId="{4ADF1D78-EBB0-49A5-B875-CF6A7D0998D5}" destId="{9497366B-8F87-415E-9F15-CC8477CAA2B8}" srcOrd="0" destOrd="0" presId="urn:microsoft.com/office/officeart/2005/8/layout/arrow2"/>
    <dgm:cxn modelId="{2B569492-9591-4546-AF9B-DD89767DDEBD}" type="presParOf" srcId="{4ADF1D78-EBB0-49A5-B875-CF6A7D0998D5}" destId="{AC20374E-954E-416A-AD76-C55B72123116}" srcOrd="1" destOrd="0" presId="urn:microsoft.com/office/officeart/2005/8/layout/arrow2"/>
    <dgm:cxn modelId="{D4EA6044-F44E-44DC-AC7D-226AE450ED41}" type="presParOf" srcId="{4ADF1D78-EBB0-49A5-B875-CF6A7D0998D5}" destId="{286ABDE9-808B-42DC-8053-A7D837070825}" srcOrd="2" destOrd="0" presId="urn:microsoft.com/office/officeart/2005/8/layout/arrow2"/>
    <dgm:cxn modelId="{E693D912-0CB2-483C-ABFB-DEA44205F541}" type="presParOf" srcId="{4ADF1D78-EBB0-49A5-B875-CF6A7D0998D5}" destId="{A3D825AF-D7DA-4791-8AF7-AE4221E011DF}" srcOrd="3" destOrd="0" presId="urn:microsoft.com/office/officeart/2005/8/layout/arrow2"/>
    <dgm:cxn modelId="{7D12EFF1-A005-4FC7-90BC-8864893F3AAC}" type="presParOf" srcId="{4ADF1D78-EBB0-49A5-B875-CF6A7D0998D5}" destId="{4DB8F1DF-45E3-4ADF-A86F-DF31B26E8A33}" srcOrd="4" destOrd="0" presId="urn:microsoft.com/office/officeart/2005/8/layout/arrow2"/>
    <dgm:cxn modelId="{16629597-F90C-4F09-B493-689A66DD2918}" type="presParOf" srcId="{4ADF1D78-EBB0-49A5-B875-CF6A7D0998D5}" destId="{9A8F1653-EF20-4DC6-953F-0BB5A7B89640}" srcOrd="5" destOrd="0" presId="urn:microsoft.com/office/officeart/2005/8/layout/arrow2"/>
    <dgm:cxn modelId="{46D12135-DDD3-4840-A427-0052BAE302F9}" type="presParOf" srcId="{4ADF1D78-EBB0-49A5-B875-CF6A7D0998D5}" destId="{A8F2CDB4-B25E-4360-937A-8BF1DCFFDA2A}" srcOrd="6" destOrd="0" presId="urn:microsoft.com/office/officeart/2005/8/layout/arrow2"/>
    <dgm:cxn modelId="{9979F81A-9B80-402D-B88F-4501CFA69970}" type="presParOf" srcId="{4ADF1D78-EBB0-49A5-B875-CF6A7D0998D5}" destId="{02B0F302-B9CA-4F5E-BEB1-6CCC4DFA1D67}" srcOrd="7" destOrd="0" presId="urn:microsoft.com/office/officeart/2005/8/layout/arrow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910C073-350C-4BE6-B0EE-9FD0DE730FF5}" type="doc">
      <dgm:prSet loTypeId="urn:microsoft.com/office/officeart/2005/8/layout/cycle4" loCatId="cycle" qsTypeId="urn:microsoft.com/office/officeart/2005/8/quickstyle/simple2" qsCatId="simple" csTypeId="urn:microsoft.com/office/officeart/2005/8/colors/colorful4" csCatId="colorful" phldr="1"/>
      <dgm:spPr/>
      <dgm:t>
        <a:bodyPr/>
        <a:lstStyle/>
        <a:p>
          <a:endParaRPr lang="nl-BE"/>
        </a:p>
      </dgm:t>
    </dgm:pt>
    <dgm:pt modelId="{B5AADC52-EB72-49E5-90A2-D407DB18FF6A}">
      <dgm:prSet custT="1"/>
      <dgm:spPr/>
      <dgm:t>
        <a:bodyPr/>
        <a:lstStyle/>
        <a:p>
          <a:pPr rtl="0"/>
          <a:r>
            <a:rPr lang="nl-BE" sz="1100" b="1" dirty="0" smtClean="0"/>
            <a:t>ASSESS</a:t>
          </a:r>
          <a:br>
            <a:rPr lang="nl-BE" sz="1100" b="1" dirty="0" smtClean="0"/>
          </a:br>
          <a:r>
            <a:rPr lang="nl-BE" sz="1100" i="1" dirty="0" smtClean="0"/>
            <a:t>questionnaire</a:t>
          </a:r>
        </a:p>
        <a:p>
          <a:pPr rtl="0"/>
          <a:endParaRPr lang="nl-BE" sz="1100" dirty="0"/>
        </a:p>
      </dgm:t>
    </dgm:pt>
    <dgm:pt modelId="{842529E4-40C8-435E-9E4B-DA745869551B}" type="parTrans" cxnId="{65F6AA3D-4638-4648-BEE3-71B85588C6F2}">
      <dgm:prSet/>
      <dgm:spPr/>
      <dgm:t>
        <a:bodyPr/>
        <a:lstStyle/>
        <a:p>
          <a:endParaRPr lang="nl-BE"/>
        </a:p>
      </dgm:t>
    </dgm:pt>
    <dgm:pt modelId="{340D9DB3-8FCC-4A60-9896-599A6E248821}" type="sibTrans" cxnId="{65F6AA3D-4638-4648-BEE3-71B85588C6F2}">
      <dgm:prSet/>
      <dgm:spPr/>
      <dgm:t>
        <a:bodyPr/>
        <a:lstStyle/>
        <a:p>
          <a:endParaRPr lang="nl-BE"/>
        </a:p>
      </dgm:t>
    </dgm:pt>
    <dgm:pt modelId="{AB00E74E-91C7-406C-AC5D-AF52A254DF1A}">
      <dgm:prSet/>
      <dgm:spPr/>
      <dgm:t>
        <a:bodyPr/>
        <a:lstStyle/>
        <a:p>
          <a:pPr rtl="0"/>
          <a:r>
            <a:rPr lang="nl-BE" b="1" dirty="0" smtClean="0"/>
            <a:t>GOAL</a:t>
          </a:r>
          <a:r>
            <a:rPr lang="nl-BE" dirty="0" smtClean="0"/>
            <a:t/>
          </a:r>
          <a:br>
            <a:rPr lang="nl-BE" dirty="0" smtClean="0"/>
          </a:br>
          <a:r>
            <a:rPr lang="nl-BE" i="1" dirty="0" smtClean="0"/>
            <a:t>gap analysis</a:t>
          </a:r>
        </a:p>
        <a:p>
          <a:pPr rtl="0"/>
          <a:endParaRPr lang="nl-BE" dirty="0"/>
        </a:p>
      </dgm:t>
    </dgm:pt>
    <dgm:pt modelId="{7964B0C0-9E7C-4856-8025-7587FAA346D1}" type="parTrans" cxnId="{B6E37098-35C8-42C6-AFB7-F9E0ECDEE065}">
      <dgm:prSet/>
      <dgm:spPr/>
      <dgm:t>
        <a:bodyPr/>
        <a:lstStyle/>
        <a:p>
          <a:endParaRPr lang="nl-BE"/>
        </a:p>
      </dgm:t>
    </dgm:pt>
    <dgm:pt modelId="{4E1604C0-B0DA-44E9-BD07-47E4D27F3B5F}" type="sibTrans" cxnId="{B6E37098-35C8-42C6-AFB7-F9E0ECDEE065}">
      <dgm:prSet/>
      <dgm:spPr/>
      <dgm:t>
        <a:bodyPr/>
        <a:lstStyle/>
        <a:p>
          <a:endParaRPr lang="nl-BE"/>
        </a:p>
      </dgm:t>
    </dgm:pt>
    <dgm:pt modelId="{75AC3AEA-1BA4-4756-8242-9337F83C6021}">
      <dgm:prSet/>
      <dgm:spPr/>
      <dgm:t>
        <a:bodyPr tIns="228600" bIns="82296" anchor="ctr" anchorCtr="0"/>
        <a:lstStyle/>
        <a:p>
          <a:r>
            <a:rPr lang="nl-BE" b="1" dirty="0" smtClean="0"/>
            <a:t>IMPLEMENT</a:t>
          </a:r>
          <a:br>
            <a:rPr lang="nl-BE" b="1" dirty="0" smtClean="0"/>
          </a:br>
          <a:r>
            <a:rPr lang="nl-BE" b="0" i="1" dirty="0" smtClean="0"/>
            <a:t>resources</a:t>
          </a:r>
        </a:p>
      </dgm:t>
    </dgm:pt>
    <dgm:pt modelId="{C5A59A49-F33F-4A04-B6E6-D2E9CAFCC4F9}" type="parTrans" cxnId="{AB69985B-51AC-4FD0-B954-942410499F1C}">
      <dgm:prSet/>
      <dgm:spPr/>
      <dgm:t>
        <a:bodyPr/>
        <a:lstStyle/>
        <a:p>
          <a:endParaRPr lang="en-US"/>
        </a:p>
      </dgm:t>
    </dgm:pt>
    <dgm:pt modelId="{CCB39B3A-232D-47E6-B1D2-CC5ADCCC40F0}" type="sibTrans" cxnId="{AB69985B-51AC-4FD0-B954-942410499F1C}">
      <dgm:prSet/>
      <dgm:spPr/>
      <dgm:t>
        <a:bodyPr/>
        <a:lstStyle/>
        <a:p>
          <a:endParaRPr lang="en-US"/>
        </a:p>
      </dgm:t>
    </dgm:pt>
    <dgm:pt modelId="{6A76897E-EA6F-1748-A9B5-BDF3930E41BB}">
      <dgm:prSet/>
      <dgm:spPr/>
      <dgm:t>
        <a:bodyPr tIns="0" anchor="b" anchorCtr="0"/>
        <a:lstStyle/>
        <a:p>
          <a:pPr rtl="0"/>
          <a:r>
            <a:rPr lang="nl-BE" b="1" dirty="0" smtClean="0"/>
            <a:t>PLAN </a:t>
          </a:r>
          <a:r>
            <a:rPr lang="nl-BE" dirty="0" smtClean="0"/>
            <a:t/>
          </a:r>
          <a:br>
            <a:rPr lang="nl-BE" dirty="0" smtClean="0"/>
          </a:br>
          <a:r>
            <a:rPr lang="nl-BE" i="1" dirty="0" smtClean="0"/>
            <a:t>roadmap</a:t>
          </a:r>
          <a:br>
            <a:rPr lang="nl-BE" i="1" dirty="0" smtClean="0"/>
          </a:br>
          <a:endParaRPr lang="nl-BE" i="1" dirty="0"/>
        </a:p>
      </dgm:t>
    </dgm:pt>
    <dgm:pt modelId="{60D74844-1759-154C-BB0A-2A18DB845EAB}" type="parTrans" cxnId="{002704F8-53B5-8944-ADD5-13EF4B552AB4}">
      <dgm:prSet/>
      <dgm:spPr/>
      <dgm:t>
        <a:bodyPr/>
        <a:lstStyle/>
        <a:p>
          <a:endParaRPr lang="en-US"/>
        </a:p>
      </dgm:t>
    </dgm:pt>
    <dgm:pt modelId="{48F4DD52-BB88-4D4B-B7FC-81AAA2702A6C}" type="sibTrans" cxnId="{002704F8-53B5-8944-ADD5-13EF4B552AB4}">
      <dgm:prSet/>
      <dgm:spPr/>
      <dgm:t>
        <a:bodyPr/>
        <a:lstStyle/>
        <a:p>
          <a:endParaRPr lang="en-US"/>
        </a:p>
      </dgm:t>
    </dgm:pt>
    <dgm:pt modelId="{253A5EA5-60E1-4C50-A3E9-D36AE39C6674}" type="pres">
      <dgm:prSet presAssocID="{1910C073-350C-4BE6-B0EE-9FD0DE730FF5}" presName="cycleMatrixDiagram" presStyleCnt="0">
        <dgm:presLayoutVars>
          <dgm:chMax val="1"/>
          <dgm:dir/>
          <dgm:animLvl val="lvl"/>
          <dgm:resizeHandles val="exact"/>
        </dgm:presLayoutVars>
      </dgm:prSet>
      <dgm:spPr/>
      <dgm:t>
        <a:bodyPr/>
        <a:lstStyle/>
        <a:p>
          <a:endParaRPr lang="en-US"/>
        </a:p>
      </dgm:t>
    </dgm:pt>
    <dgm:pt modelId="{CEDF697D-4146-4EE3-9850-7E8D4A3080FF}" type="pres">
      <dgm:prSet presAssocID="{1910C073-350C-4BE6-B0EE-9FD0DE730FF5}" presName="children" presStyleCnt="0"/>
      <dgm:spPr/>
      <dgm:t>
        <a:bodyPr/>
        <a:lstStyle/>
        <a:p>
          <a:endParaRPr lang="en-US"/>
        </a:p>
      </dgm:t>
    </dgm:pt>
    <dgm:pt modelId="{0BA6FD08-37FD-4A57-898A-9D9F6A1BA9FD}" type="pres">
      <dgm:prSet presAssocID="{1910C073-350C-4BE6-B0EE-9FD0DE730FF5}" presName="childPlaceholder" presStyleCnt="0"/>
      <dgm:spPr/>
      <dgm:t>
        <a:bodyPr/>
        <a:lstStyle/>
        <a:p>
          <a:endParaRPr lang="en-US"/>
        </a:p>
      </dgm:t>
    </dgm:pt>
    <dgm:pt modelId="{53905A03-C3B7-4FEC-883F-05802F102FFB}" type="pres">
      <dgm:prSet presAssocID="{1910C073-350C-4BE6-B0EE-9FD0DE730FF5}" presName="circle" presStyleCnt="0"/>
      <dgm:spPr/>
      <dgm:t>
        <a:bodyPr/>
        <a:lstStyle/>
        <a:p>
          <a:endParaRPr lang="en-US"/>
        </a:p>
      </dgm:t>
    </dgm:pt>
    <dgm:pt modelId="{53A26FD3-243F-4162-9A79-A46603B60068}" type="pres">
      <dgm:prSet presAssocID="{1910C073-350C-4BE6-B0EE-9FD0DE730FF5}" presName="quadrant1" presStyleLbl="node1" presStyleIdx="0" presStyleCnt="4">
        <dgm:presLayoutVars>
          <dgm:chMax val="1"/>
          <dgm:bulletEnabled val="1"/>
        </dgm:presLayoutVars>
      </dgm:prSet>
      <dgm:spPr/>
      <dgm:t>
        <a:bodyPr/>
        <a:lstStyle/>
        <a:p>
          <a:endParaRPr lang="en-US"/>
        </a:p>
      </dgm:t>
    </dgm:pt>
    <dgm:pt modelId="{69B13982-B1C4-4F1E-8F98-1CB2008AD8F1}" type="pres">
      <dgm:prSet presAssocID="{1910C073-350C-4BE6-B0EE-9FD0DE730FF5}" presName="quadrant2" presStyleLbl="node1" presStyleIdx="1" presStyleCnt="4">
        <dgm:presLayoutVars>
          <dgm:chMax val="1"/>
          <dgm:bulletEnabled val="1"/>
        </dgm:presLayoutVars>
      </dgm:prSet>
      <dgm:spPr/>
      <dgm:t>
        <a:bodyPr/>
        <a:lstStyle/>
        <a:p>
          <a:endParaRPr lang="en-US"/>
        </a:p>
      </dgm:t>
    </dgm:pt>
    <dgm:pt modelId="{466A5FF1-E21D-46AF-BCA1-1FD50717C7D2}" type="pres">
      <dgm:prSet presAssocID="{1910C073-350C-4BE6-B0EE-9FD0DE730FF5}" presName="quadrant3" presStyleLbl="node1" presStyleIdx="2" presStyleCnt="4">
        <dgm:presLayoutVars>
          <dgm:chMax val="1"/>
          <dgm:bulletEnabled val="1"/>
        </dgm:presLayoutVars>
      </dgm:prSet>
      <dgm:spPr/>
      <dgm:t>
        <a:bodyPr/>
        <a:lstStyle/>
        <a:p>
          <a:endParaRPr lang="en-US"/>
        </a:p>
      </dgm:t>
    </dgm:pt>
    <dgm:pt modelId="{9FC96D78-59D1-42D8-B9D1-48671E144C85}" type="pres">
      <dgm:prSet presAssocID="{1910C073-350C-4BE6-B0EE-9FD0DE730FF5}" presName="quadrant4" presStyleLbl="node1" presStyleIdx="3" presStyleCnt="4">
        <dgm:presLayoutVars>
          <dgm:chMax val="1"/>
          <dgm:bulletEnabled val="1"/>
        </dgm:presLayoutVars>
      </dgm:prSet>
      <dgm:spPr/>
      <dgm:t>
        <a:bodyPr/>
        <a:lstStyle/>
        <a:p>
          <a:endParaRPr lang="en-US"/>
        </a:p>
      </dgm:t>
    </dgm:pt>
    <dgm:pt modelId="{21E11F8D-DDB5-499C-B193-97D05BF8F652}" type="pres">
      <dgm:prSet presAssocID="{1910C073-350C-4BE6-B0EE-9FD0DE730FF5}" presName="quadrantPlaceholder" presStyleCnt="0"/>
      <dgm:spPr/>
      <dgm:t>
        <a:bodyPr/>
        <a:lstStyle/>
        <a:p>
          <a:endParaRPr lang="en-US"/>
        </a:p>
      </dgm:t>
    </dgm:pt>
    <dgm:pt modelId="{D623F1D0-8B47-4C4E-B0B4-1BC4A0E725BB}" type="pres">
      <dgm:prSet presAssocID="{1910C073-350C-4BE6-B0EE-9FD0DE730FF5}" presName="center1" presStyleLbl="fgShp" presStyleIdx="0" presStyleCnt="2" custScaleX="162535" custScaleY="181318"/>
      <dgm:spPr/>
      <dgm:t>
        <a:bodyPr/>
        <a:lstStyle/>
        <a:p>
          <a:endParaRPr lang="en-US"/>
        </a:p>
      </dgm:t>
    </dgm:pt>
    <dgm:pt modelId="{39E11913-7A49-4304-8D36-ADEB04F64DBA}" type="pres">
      <dgm:prSet presAssocID="{1910C073-350C-4BE6-B0EE-9FD0DE730FF5}" presName="center2" presStyleLbl="fgShp" presStyleIdx="1" presStyleCnt="2" custScaleX="143246" custScaleY="181319"/>
      <dgm:spPr/>
      <dgm:t>
        <a:bodyPr/>
        <a:lstStyle/>
        <a:p>
          <a:endParaRPr lang="en-US"/>
        </a:p>
      </dgm:t>
    </dgm:pt>
  </dgm:ptLst>
  <dgm:cxnLst>
    <dgm:cxn modelId="{7F25DD15-61B1-7549-A824-FDE0F6B3BC3B}" type="presOf" srcId="{6A76897E-EA6F-1748-A9B5-BDF3930E41BB}" destId="{466A5FF1-E21D-46AF-BCA1-1FD50717C7D2}" srcOrd="0" destOrd="0" presId="urn:microsoft.com/office/officeart/2005/8/layout/cycle4"/>
    <dgm:cxn modelId="{AF05A5F8-36AD-45D1-9292-6E48541D726D}" type="presOf" srcId="{1910C073-350C-4BE6-B0EE-9FD0DE730FF5}" destId="{253A5EA5-60E1-4C50-A3E9-D36AE39C6674}" srcOrd="0" destOrd="0" presId="urn:microsoft.com/office/officeart/2005/8/layout/cycle4"/>
    <dgm:cxn modelId="{B6E37098-35C8-42C6-AFB7-F9E0ECDEE065}" srcId="{1910C073-350C-4BE6-B0EE-9FD0DE730FF5}" destId="{AB00E74E-91C7-406C-AC5D-AF52A254DF1A}" srcOrd="1" destOrd="0" parTransId="{7964B0C0-9E7C-4856-8025-7587FAA346D1}" sibTransId="{4E1604C0-B0DA-44E9-BD07-47E4D27F3B5F}"/>
    <dgm:cxn modelId="{AB69985B-51AC-4FD0-B954-942410499F1C}" srcId="{1910C073-350C-4BE6-B0EE-9FD0DE730FF5}" destId="{75AC3AEA-1BA4-4756-8242-9337F83C6021}" srcOrd="3" destOrd="0" parTransId="{C5A59A49-F33F-4A04-B6E6-D2E9CAFCC4F9}" sibTransId="{CCB39B3A-232D-47E6-B1D2-CC5ADCCC40F0}"/>
    <dgm:cxn modelId="{002704F8-53B5-8944-ADD5-13EF4B552AB4}" srcId="{1910C073-350C-4BE6-B0EE-9FD0DE730FF5}" destId="{6A76897E-EA6F-1748-A9B5-BDF3930E41BB}" srcOrd="2" destOrd="0" parTransId="{60D74844-1759-154C-BB0A-2A18DB845EAB}" sibTransId="{48F4DD52-BB88-4D4B-B7FC-81AAA2702A6C}"/>
    <dgm:cxn modelId="{65F6AA3D-4638-4648-BEE3-71B85588C6F2}" srcId="{1910C073-350C-4BE6-B0EE-9FD0DE730FF5}" destId="{B5AADC52-EB72-49E5-90A2-D407DB18FF6A}" srcOrd="0" destOrd="0" parTransId="{842529E4-40C8-435E-9E4B-DA745869551B}" sibTransId="{340D9DB3-8FCC-4A60-9896-599A6E248821}"/>
    <dgm:cxn modelId="{13B92730-1261-C84A-BFF2-C8731787BE64}" type="presOf" srcId="{AB00E74E-91C7-406C-AC5D-AF52A254DF1A}" destId="{69B13982-B1C4-4F1E-8F98-1CB2008AD8F1}" srcOrd="0" destOrd="0" presId="urn:microsoft.com/office/officeart/2005/8/layout/cycle4"/>
    <dgm:cxn modelId="{EBBF9737-4A1B-AD49-873C-99FF6F597939}" type="presOf" srcId="{75AC3AEA-1BA4-4756-8242-9337F83C6021}" destId="{9FC96D78-59D1-42D8-B9D1-48671E144C85}" srcOrd="0" destOrd="0" presId="urn:microsoft.com/office/officeart/2005/8/layout/cycle4"/>
    <dgm:cxn modelId="{B47A3EAF-F892-A148-BBB4-F961E222CAC6}" type="presOf" srcId="{B5AADC52-EB72-49E5-90A2-D407DB18FF6A}" destId="{53A26FD3-243F-4162-9A79-A46603B60068}" srcOrd="0" destOrd="0" presId="urn:microsoft.com/office/officeart/2005/8/layout/cycle4"/>
    <dgm:cxn modelId="{8A3A98A3-043E-1B48-9D2D-82DC993DFD27}" type="presParOf" srcId="{253A5EA5-60E1-4C50-A3E9-D36AE39C6674}" destId="{CEDF697D-4146-4EE3-9850-7E8D4A3080FF}" srcOrd="0" destOrd="0" presId="urn:microsoft.com/office/officeart/2005/8/layout/cycle4"/>
    <dgm:cxn modelId="{4BB6454D-CCB9-EE41-A10F-1B68ABDD444E}" type="presParOf" srcId="{CEDF697D-4146-4EE3-9850-7E8D4A3080FF}" destId="{0BA6FD08-37FD-4A57-898A-9D9F6A1BA9FD}" srcOrd="0" destOrd="0" presId="urn:microsoft.com/office/officeart/2005/8/layout/cycle4"/>
    <dgm:cxn modelId="{0DC18F7C-D578-664C-B516-8673F576CE28}" type="presParOf" srcId="{253A5EA5-60E1-4C50-A3E9-D36AE39C6674}" destId="{53905A03-C3B7-4FEC-883F-05802F102FFB}" srcOrd="1" destOrd="0" presId="urn:microsoft.com/office/officeart/2005/8/layout/cycle4"/>
    <dgm:cxn modelId="{CA9488E2-4F84-9740-8387-D24951A64FD2}" type="presParOf" srcId="{53905A03-C3B7-4FEC-883F-05802F102FFB}" destId="{53A26FD3-243F-4162-9A79-A46603B60068}" srcOrd="0" destOrd="0" presId="urn:microsoft.com/office/officeart/2005/8/layout/cycle4"/>
    <dgm:cxn modelId="{E7E0FDA3-1A38-5F4F-B15F-8E05B42AAC59}" type="presParOf" srcId="{53905A03-C3B7-4FEC-883F-05802F102FFB}" destId="{69B13982-B1C4-4F1E-8F98-1CB2008AD8F1}" srcOrd="1" destOrd="0" presId="urn:microsoft.com/office/officeart/2005/8/layout/cycle4"/>
    <dgm:cxn modelId="{0C3139CB-B331-0647-8572-7DFC68CA8491}" type="presParOf" srcId="{53905A03-C3B7-4FEC-883F-05802F102FFB}" destId="{466A5FF1-E21D-46AF-BCA1-1FD50717C7D2}" srcOrd="2" destOrd="0" presId="urn:microsoft.com/office/officeart/2005/8/layout/cycle4"/>
    <dgm:cxn modelId="{E95E0782-3172-F149-9CF9-403C156521E1}" type="presParOf" srcId="{53905A03-C3B7-4FEC-883F-05802F102FFB}" destId="{9FC96D78-59D1-42D8-B9D1-48671E144C85}" srcOrd="3" destOrd="0" presId="urn:microsoft.com/office/officeart/2005/8/layout/cycle4"/>
    <dgm:cxn modelId="{8BA54046-273B-144A-86EA-CC2220CC296A}" type="presParOf" srcId="{53905A03-C3B7-4FEC-883F-05802F102FFB}" destId="{21E11F8D-DDB5-499C-B193-97D05BF8F652}" srcOrd="4" destOrd="0" presId="urn:microsoft.com/office/officeart/2005/8/layout/cycle4"/>
    <dgm:cxn modelId="{230C0EAD-8305-B54D-B980-7EA99866BB94}" type="presParOf" srcId="{253A5EA5-60E1-4C50-A3E9-D36AE39C6674}" destId="{D623F1D0-8B47-4C4E-B0B4-1BC4A0E725BB}" srcOrd="2" destOrd="0" presId="urn:microsoft.com/office/officeart/2005/8/layout/cycle4"/>
    <dgm:cxn modelId="{C4589384-03FE-614D-9EEE-F8A299701C93}" type="presParOf" srcId="{253A5EA5-60E1-4C50-A3E9-D36AE39C6674}" destId="{39E11913-7A49-4304-8D36-ADEB04F64DBA}"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94AB43-14BB-D246-9F6A-927AAF7C1D1F}">
      <dsp:nvSpPr>
        <dsp:cNvPr id="0" name=""/>
        <dsp:cNvSpPr/>
      </dsp:nvSpPr>
      <dsp:spPr>
        <a:xfrm>
          <a:off x="1746424" y="877"/>
          <a:ext cx="2619636" cy="696328"/>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114300" lvl="1" indent="-114300" algn="l" defTabSz="533400" rtl="0">
            <a:lnSpc>
              <a:spcPct val="90000"/>
            </a:lnSpc>
            <a:spcBef>
              <a:spcPct val="0"/>
            </a:spcBef>
            <a:spcAft>
              <a:spcPct val="15000"/>
            </a:spcAft>
            <a:buChar char="•"/>
          </a:pPr>
          <a:r>
            <a:rPr lang="en-US" sz="1200" kern="1200" dirty="0" smtClean="0"/>
            <a:t>Changes must be </a:t>
          </a:r>
          <a:r>
            <a:rPr lang="en-US" sz="1200" u="sng" kern="1200" dirty="0" smtClean="0"/>
            <a:t>iterative</a:t>
          </a:r>
          <a:r>
            <a:rPr lang="en-US" sz="1200" kern="1200" dirty="0" smtClean="0"/>
            <a:t> while working toward long-term goals</a:t>
          </a:r>
          <a:endParaRPr lang="nl-BE" sz="1200" kern="1200" dirty="0"/>
        </a:p>
      </dsp:txBody>
      <dsp:txXfrm>
        <a:off x="1746424" y="87918"/>
        <a:ext cx="2358513" cy="522246"/>
      </dsp:txXfrm>
    </dsp:sp>
    <dsp:sp modelId="{6D6153F4-B6FA-9349-9B8F-D167611FA62E}">
      <dsp:nvSpPr>
        <dsp:cNvPr id="0" name=""/>
        <dsp:cNvSpPr/>
      </dsp:nvSpPr>
      <dsp:spPr>
        <a:xfrm>
          <a:off x="0" y="877"/>
          <a:ext cx="1746424" cy="696328"/>
        </a:xfrm>
        <a:prstGeom prst="roundRect">
          <a:avLst/>
        </a:prstGeom>
        <a:solidFill>
          <a:schemeClr val="accent1">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rtl="0">
            <a:lnSpc>
              <a:spcPct val="90000"/>
            </a:lnSpc>
            <a:spcBef>
              <a:spcPct val="0"/>
            </a:spcBef>
            <a:spcAft>
              <a:spcPct val="35000"/>
            </a:spcAft>
          </a:pPr>
          <a:r>
            <a:rPr lang="en-US" sz="1300" kern="1200" smtClean="0"/>
            <a:t>An organization’s behavior changes slowly over time</a:t>
          </a:r>
          <a:endParaRPr lang="nl-BE" sz="1300" kern="1200"/>
        </a:p>
      </dsp:txBody>
      <dsp:txXfrm>
        <a:off x="33992" y="34869"/>
        <a:ext cx="1678440" cy="628344"/>
      </dsp:txXfrm>
    </dsp:sp>
    <dsp:sp modelId="{1DEBC480-FC8E-2A4C-8A55-2F478CF59E4F}">
      <dsp:nvSpPr>
        <dsp:cNvPr id="0" name=""/>
        <dsp:cNvSpPr/>
      </dsp:nvSpPr>
      <dsp:spPr>
        <a:xfrm>
          <a:off x="1746424" y="766839"/>
          <a:ext cx="2619636" cy="696328"/>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114300" lvl="1" indent="-114300" algn="l" defTabSz="533400" rtl="0">
            <a:lnSpc>
              <a:spcPct val="90000"/>
            </a:lnSpc>
            <a:spcBef>
              <a:spcPct val="0"/>
            </a:spcBef>
            <a:spcAft>
              <a:spcPct val="15000"/>
            </a:spcAft>
            <a:buChar char="•"/>
          </a:pPr>
          <a:r>
            <a:rPr lang="en-US" sz="1200" kern="1200" dirty="0" smtClean="0"/>
            <a:t>A solution must enable </a:t>
          </a:r>
          <a:r>
            <a:rPr lang="en-US" sz="1200" u="sng" kern="1200" dirty="0" smtClean="0"/>
            <a:t>risk-based</a:t>
          </a:r>
          <a:r>
            <a:rPr lang="en-US" sz="1200" kern="1200" dirty="0" smtClean="0"/>
            <a:t> choices tailored to the organization</a:t>
          </a:r>
          <a:endParaRPr lang="nl-BE" sz="1200" kern="1200" dirty="0"/>
        </a:p>
      </dsp:txBody>
      <dsp:txXfrm>
        <a:off x="1746424" y="853880"/>
        <a:ext cx="2358513" cy="522246"/>
      </dsp:txXfrm>
    </dsp:sp>
    <dsp:sp modelId="{3AC203A0-C900-FD46-8392-090E2583BF4F}">
      <dsp:nvSpPr>
        <dsp:cNvPr id="0" name=""/>
        <dsp:cNvSpPr/>
      </dsp:nvSpPr>
      <dsp:spPr>
        <a:xfrm>
          <a:off x="0" y="766839"/>
          <a:ext cx="1746424" cy="696328"/>
        </a:xfrm>
        <a:prstGeom prst="roundRect">
          <a:avLst/>
        </a:prstGeom>
        <a:solidFill>
          <a:schemeClr val="accent1">
            <a:alpha val="90000"/>
            <a:hueOff val="0"/>
            <a:satOff val="0"/>
            <a:lumOff val="0"/>
            <a:alphaOff val="-13333"/>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rtl="0">
            <a:lnSpc>
              <a:spcPct val="90000"/>
            </a:lnSpc>
            <a:spcBef>
              <a:spcPct val="0"/>
            </a:spcBef>
            <a:spcAft>
              <a:spcPct val="35000"/>
            </a:spcAft>
          </a:pPr>
          <a:r>
            <a:rPr lang="en-US" sz="1300" kern="1200" smtClean="0"/>
            <a:t>There is no single recipe that works for all organizations</a:t>
          </a:r>
          <a:endParaRPr lang="nl-BE" sz="1300" kern="1200"/>
        </a:p>
      </dsp:txBody>
      <dsp:txXfrm>
        <a:off x="33992" y="800831"/>
        <a:ext cx="1678440" cy="628344"/>
      </dsp:txXfrm>
    </dsp:sp>
    <dsp:sp modelId="{49A909A1-095B-D040-B764-67680D7BC609}">
      <dsp:nvSpPr>
        <dsp:cNvPr id="0" name=""/>
        <dsp:cNvSpPr/>
      </dsp:nvSpPr>
      <dsp:spPr>
        <a:xfrm>
          <a:off x="1746424" y="1532801"/>
          <a:ext cx="2619636" cy="696328"/>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114300" lvl="1" indent="-114300" algn="l" defTabSz="533400" rtl="0">
            <a:lnSpc>
              <a:spcPct val="90000"/>
            </a:lnSpc>
            <a:spcBef>
              <a:spcPct val="0"/>
            </a:spcBef>
            <a:spcAft>
              <a:spcPct val="15000"/>
            </a:spcAft>
            <a:buChar char="•"/>
          </a:pPr>
          <a:r>
            <a:rPr lang="en-US" sz="1200" kern="1200" dirty="0" smtClean="0"/>
            <a:t>A solution must provide enough </a:t>
          </a:r>
          <a:r>
            <a:rPr lang="en-US" sz="1200" u="sng" kern="1200" dirty="0" smtClean="0"/>
            <a:t>details</a:t>
          </a:r>
          <a:r>
            <a:rPr lang="en-US" sz="1200" kern="1200" dirty="0" smtClean="0"/>
            <a:t> for non-security-people</a:t>
          </a:r>
          <a:endParaRPr lang="nl-BE" sz="1200" kern="1200" dirty="0"/>
        </a:p>
      </dsp:txBody>
      <dsp:txXfrm>
        <a:off x="1746424" y="1619842"/>
        <a:ext cx="2358513" cy="522246"/>
      </dsp:txXfrm>
    </dsp:sp>
    <dsp:sp modelId="{192DAFD4-EADF-E14C-BE7D-C142C3DFAD14}">
      <dsp:nvSpPr>
        <dsp:cNvPr id="0" name=""/>
        <dsp:cNvSpPr/>
      </dsp:nvSpPr>
      <dsp:spPr>
        <a:xfrm>
          <a:off x="0" y="1532801"/>
          <a:ext cx="1746424" cy="696328"/>
        </a:xfrm>
        <a:prstGeom prst="roundRect">
          <a:avLst/>
        </a:prstGeom>
        <a:solidFill>
          <a:schemeClr val="accent1">
            <a:alpha val="90000"/>
            <a:hueOff val="0"/>
            <a:satOff val="0"/>
            <a:lumOff val="0"/>
            <a:alphaOff val="-26667"/>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rtl="0">
            <a:lnSpc>
              <a:spcPct val="90000"/>
            </a:lnSpc>
            <a:spcBef>
              <a:spcPct val="0"/>
            </a:spcBef>
            <a:spcAft>
              <a:spcPct val="35000"/>
            </a:spcAft>
          </a:pPr>
          <a:r>
            <a:rPr lang="en-US" sz="1300" kern="1200" smtClean="0"/>
            <a:t>Guidance related to security activities must be prescriptive</a:t>
          </a:r>
          <a:endParaRPr lang="nl-BE" sz="1300" kern="1200"/>
        </a:p>
      </dsp:txBody>
      <dsp:txXfrm>
        <a:off x="33992" y="1566793"/>
        <a:ext cx="1678440" cy="628344"/>
      </dsp:txXfrm>
    </dsp:sp>
    <dsp:sp modelId="{89621453-9E58-E648-B59B-2266DA9BE622}">
      <dsp:nvSpPr>
        <dsp:cNvPr id="0" name=""/>
        <dsp:cNvSpPr/>
      </dsp:nvSpPr>
      <dsp:spPr>
        <a:xfrm>
          <a:off x="1746424" y="2298763"/>
          <a:ext cx="2619636" cy="696328"/>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114300" lvl="1" indent="-114300" algn="l" defTabSz="533400" rtl="0">
            <a:lnSpc>
              <a:spcPct val="90000"/>
            </a:lnSpc>
            <a:spcBef>
              <a:spcPct val="0"/>
            </a:spcBef>
            <a:spcAft>
              <a:spcPct val="15000"/>
            </a:spcAft>
            <a:buChar char="•"/>
          </a:pPr>
          <a:r>
            <a:rPr lang="nl-BE" sz="1200" kern="1200" dirty="0" smtClean="0"/>
            <a:t>OWASP Software Assurance Maturity Model (SAMM)</a:t>
          </a:r>
          <a:endParaRPr lang="nl-BE" sz="1200" kern="1200" dirty="0"/>
        </a:p>
      </dsp:txBody>
      <dsp:txXfrm>
        <a:off x="1746424" y="2385804"/>
        <a:ext cx="2358513" cy="522246"/>
      </dsp:txXfrm>
    </dsp:sp>
    <dsp:sp modelId="{A51ED352-813E-FA4B-BA37-E390700DE867}">
      <dsp:nvSpPr>
        <dsp:cNvPr id="0" name=""/>
        <dsp:cNvSpPr/>
      </dsp:nvSpPr>
      <dsp:spPr>
        <a:xfrm>
          <a:off x="0" y="2298763"/>
          <a:ext cx="1746424" cy="696328"/>
        </a:xfrm>
        <a:prstGeom prst="roundRect">
          <a:avLst/>
        </a:prstGeom>
        <a:solidFill>
          <a:schemeClr val="accent1">
            <a:alpha val="90000"/>
            <a:hueOff val="0"/>
            <a:satOff val="0"/>
            <a:lumOff val="0"/>
            <a:alpha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9530" tIns="24765" rIns="49530" bIns="24765" numCol="1" spcCol="1270" anchor="ctr" anchorCtr="0">
          <a:noAutofit/>
        </a:bodyPr>
        <a:lstStyle/>
        <a:p>
          <a:pPr lvl="0" algn="ctr" defTabSz="577850" rtl="0">
            <a:lnSpc>
              <a:spcPct val="90000"/>
            </a:lnSpc>
            <a:spcBef>
              <a:spcPct val="0"/>
            </a:spcBef>
            <a:spcAft>
              <a:spcPct val="35000"/>
            </a:spcAft>
          </a:pPr>
          <a:r>
            <a:rPr lang="en-US" sz="1300" kern="1200" dirty="0" smtClean="0"/>
            <a:t>Overall, must be simple, well-defined, and measurable</a:t>
          </a:r>
          <a:endParaRPr lang="nl-BE" sz="1300" kern="1200" dirty="0"/>
        </a:p>
      </dsp:txBody>
      <dsp:txXfrm>
        <a:off x="33992" y="2332755"/>
        <a:ext cx="1678440" cy="6283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2DE04E-7D19-4C65-92E8-6FE18F2B7295}">
      <dsp:nvSpPr>
        <dsp:cNvPr id="0" name=""/>
        <dsp:cNvSpPr/>
      </dsp:nvSpPr>
      <dsp:spPr>
        <a:xfrm>
          <a:off x="4027" y="1152545"/>
          <a:ext cx="1581066" cy="79053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OpenSAMM 1.0</a:t>
          </a:r>
          <a:endParaRPr lang="en-GB" sz="2000" kern="1200" dirty="0"/>
        </a:p>
      </dsp:txBody>
      <dsp:txXfrm>
        <a:off x="27181" y="1175699"/>
        <a:ext cx="1534758" cy="744225"/>
      </dsp:txXfrm>
    </dsp:sp>
    <dsp:sp modelId="{94FF6845-71E5-4F75-A5AF-5EEF84D68299}">
      <dsp:nvSpPr>
        <dsp:cNvPr id="0" name=""/>
        <dsp:cNvSpPr/>
      </dsp:nvSpPr>
      <dsp:spPr>
        <a:xfrm rot="19457599">
          <a:off x="1511889" y="1297550"/>
          <a:ext cx="778835" cy="45966"/>
        </a:xfrm>
        <a:custGeom>
          <a:avLst/>
          <a:gdLst/>
          <a:ahLst/>
          <a:cxnLst/>
          <a:rect l="0" t="0" r="0" b="0"/>
          <a:pathLst>
            <a:path>
              <a:moveTo>
                <a:pt x="0" y="22983"/>
              </a:moveTo>
              <a:lnTo>
                <a:pt x="778835" y="2298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en-GB" sz="2000" kern="1200"/>
        </a:p>
      </dsp:txBody>
      <dsp:txXfrm>
        <a:off x="1881836" y="1301063"/>
        <a:ext cx="38941" cy="38941"/>
      </dsp:txXfrm>
    </dsp:sp>
    <dsp:sp modelId="{20D03C44-F33E-4C2A-9D19-CDCDF610D782}">
      <dsp:nvSpPr>
        <dsp:cNvPr id="0" name=""/>
        <dsp:cNvSpPr/>
      </dsp:nvSpPr>
      <dsp:spPr>
        <a:xfrm>
          <a:off x="2217520" y="697989"/>
          <a:ext cx="1581066" cy="79053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OWASP SAMM 1.1</a:t>
          </a:r>
          <a:endParaRPr lang="en-GB" sz="2000" kern="1200" dirty="0"/>
        </a:p>
      </dsp:txBody>
      <dsp:txXfrm>
        <a:off x="2240674" y="721143"/>
        <a:ext cx="1534758" cy="744225"/>
      </dsp:txXfrm>
    </dsp:sp>
    <dsp:sp modelId="{84DA4E61-612E-40A1-B972-6DE66C587606}">
      <dsp:nvSpPr>
        <dsp:cNvPr id="0" name=""/>
        <dsp:cNvSpPr/>
      </dsp:nvSpPr>
      <dsp:spPr>
        <a:xfrm>
          <a:off x="3798586" y="1070272"/>
          <a:ext cx="632426" cy="45966"/>
        </a:xfrm>
        <a:custGeom>
          <a:avLst/>
          <a:gdLst/>
          <a:ahLst/>
          <a:cxnLst/>
          <a:rect l="0" t="0" r="0" b="0"/>
          <a:pathLst>
            <a:path>
              <a:moveTo>
                <a:pt x="0" y="22983"/>
              </a:moveTo>
              <a:lnTo>
                <a:pt x="632426" y="2298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en-GB" sz="2000" kern="1200"/>
        </a:p>
      </dsp:txBody>
      <dsp:txXfrm>
        <a:off x="4098989" y="1077445"/>
        <a:ext cx="31621" cy="31621"/>
      </dsp:txXfrm>
    </dsp:sp>
    <dsp:sp modelId="{CB2DBF2A-34CA-4FD2-BF6C-B6A5F22A9BE6}">
      <dsp:nvSpPr>
        <dsp:cNvPr id="0" name=""/>
        <dsp:cNvSpPr/>
      </dsp:nvSpPr>
      <dsp:spPr>
        <a:xfrm>
          <a:off x="4431013" y="697989"/>
          <a:ext cx="1581066" cy="79053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OWASP SAMM 1.5</a:t>
          </a:r>
          <a:endParaRPr lang="en-GB" sz="2000" kern="1200" dirty="0"/>
        </a:p>
      </dsp:txBody>
      <dsp:txXfrm>
        <a:off x="4454167" y="721143"/>
        <a:ext cx="1534758" cy="744225"/>
      </dsp:txXfrm>
    </dsp:sp>
    <dsp:sp modelId="{CEDBBE9F-5E8B-814E-B942-79524B701183}">
      <dsp:nvSpPr>
        <dsp:cNvPr id="0" name=""/>
        <dsp:cNvSpPr/>
      </dsp:nvSpPr>
      <dsp:spPr>
        <a:xfrm>
          <a:off x="6012079" y="1070272"/>
          <a:ext cx="632426" cy="45966"/>
        </a:xfrm>
        <a:custGeom>
          <a:avLst/>
          <a:gdLst/>
          <a:ahLst/>
          <a:cxnLst/>
          <a:rect l="0" t="0" r="0" b="0"/>
          <a:pathLst>
            <a:path>
              <a:moveTo>
                <a:pt x="0" y="22983"/>
              </a:moveTo>
              <a:lnTo>
                <a:pt x="632426" y="22983"/>
              </a:lnTo>
            </a:path>
          </a:pathLst>
        </a:custGeom>
        <a:noFill/>
        <a:ln w="25400" cap="flat" cmpd="sng" algn="ctr">
          <a:solidFill>
            <a:schemeClr val="accent1"/>
          </a:solidFill>
          <a:prstDash val="dash"/>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en-US" sz="2000" kern="1200"/>
        </a:p>
      </dsp:txBody>
      <dsp:txXfrm>
        <a:off x="6312482" y="1077445"/>
        <a:ext cx="31621" cy="31621"/>
      </dsp:txXfrm>
    </dsp:sp>
    <dsp:sp modelId="{F9D2EBFD-B7DD-AF47-8EF5-0A35515E6D92}">
      <dsp:nvSpPr>
        <dsp:cNvPr id="0" name=""/>
        <dsp:cNvSpPr/>
      </dsp:nvSpPr>
      <dsp:spPr>
        <a:xfrm>
          <a:off x="6644506" y="697989"/>
          <a:ext cx="1581066" cy="790533"/>
        </a:xfrm>
        <a:prstGeom prst="roundRect">
          <a:avLst>
            <a:gd name="adj" fmla="val 10000"/>
          </a:avLst>
        </a:prstGeom>
        <a:solidFill>
          <a:schemeClr val="accent1">
            <a:hueOff val="0"/>
            <a:satOff val="0"/>
            <a:lumOff val="0"/>
            <a:alphaOff val="0"/>
          </a:schemeClr>
        </a:solidFill>
        <a:ln w="25400" cap="flat" cmpd="sng" algn="ctr">
          <a:solidFill>
            <a:schemeClr val="bg1"/>
          </a:solidFill>
          <a:prstDash val="dash"/>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OWASP SAMM 2.0</a:t>
          </a:r>
          <a:endParaRPr lang="en-GB" sz="2000" kern="1200" dirty="0"/>
        </a:p>
      </dsp:txBody>
      <dsp:txXfrm>
        <a:off x="6667660" y="721143"/>
        <a:ext cx="1534758" cy="744225"/>
      </dsp:txXfrm>
    </dsp:sp>
    <dsp:sp modelId="{EF25579C-745F-4097-B45A-BD26FC3CB9BF}">
      <dsp:nvSpPr>
        <dsp:cNvPr id="0" name=""/>
        <dsp:cNvSpPr/>
      </dsp:nvSpPr>
      <dsp:spPr>
        <a:xfrm rot="2142401">
          <a:off x="1511889" y="1752107"/>
          <a:ext cx="778835" cy="45966"/>
        </a:xfrm>
        <a:custGeom>
          <a:avLst/>
          <a:gdLst/>
          <a:ahLst/>
          <a:cxnLst/>
          <a:rect l="0" t="0" r="0" b="0"/>
          <a:pathLst>
            <a:path>
              <a:moveTo>
                <a:pt x="0" y="22983"/>
              </a:moveTo>
              <a:lnTo>
                <a:pt x="778835" y="2298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en-GB" sz="2000" kern="1200"/>
        </a:p>
      </dsp:txBody>
      <dsp:txXfrm>
        <a:off x="1881836" y="1755619"/>
        <a:ext cx="38941" cy="38941"/>
      </dsp:txXfrm>
    </dsp:sp>
    <dsp:sp modelId="{E4B93CBD-5DD2-4413-8672-72A4725501CA}">
      <dsp:nvSpPr>
        <dsp:cNvPr id="0" name=""/>
        <dsp:cNvSpPr/>
      </dsp:nvSpPr>
      <dsp:spPr>
        <a:xfrm>
          <a:off x="2217520" y="1607102"/>
          <a:ext cx="1581066" cy="79053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OpenSAMM</a:t>
          </a:r>
          <a:endParaRPr lang="en-GB" sz="2000" kern="1200" dirty="0"/>
        </a:p>
      </dsp:txBody>
      <dsp:txXfrm>
        <a:off x="2240674" y="1630256"/>
        <a:ext cx="1534758" cy="7442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4BEF09-0F40-1443-B7AD-8C9ECB2CC880}">
      <dsp:nvSpPr>
        <dsp:cNvPr id="0" name=""/>
        <dsp:cNvSpPr/>
      </dsp:nvSpPr>
      <dsp:spPr>
        <a:xfrm rot="10800000">
          <a:off x="713053" y="2025"/>
          <a:ext cx="2258568" cy="576665"/>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293" tIns="53340" rIns="99568" bIns="53340" numCol="1" spcCol="1270" anchor="ctr" anchorCtr="0">
          <a:noAutofit/>
        </a:bodyPr>
        <a:lstStyle/>
        <a:p>
          <a:pPr lvl="0" algn="ctr" defTabSz="622300">
            <a:lnSpc>
              <a:spcPct val="90000"/>
            </a:lnSpc>
            <a:spcBef>
              <a:spcPct val="0"/>
            </a:spcBef>
            <a:spcAft>
              <a:spcPct val="35000"/>
            </a:spcAft>
          </a:pPr>
          <a:r>
            <a:rPr lang="en-GB" sz="1400" kern="1200" dirty="0" smtClean="0"/>
            <a:t>Comprehensive mastery at scale</a:t>
          </a:r>
          <a:endParaRPr lang="en-GB" sz="1400" kern="1200" dirty="0"/>
        </a:p>
      </dsp:txBody>
      <dsp:txXfrm rot="10800000">
        <a:off x="857219" y="2025"/>
        <a:ext cx="2114402" cy="576665"/>
      </dsp:txXfrm>
    </dsp:sp>
    <dsp:sp modelId="{A28FB12D-7471-4146-9000-8B7D07344D3D}">
      <dsp:nvSpPr>
        <dsp:cNvPr id="0" name=""/>
        <dsp:cNvSpPr/>
      </dsp:nvSpPr>
      <dsp:spPr>
        <a:xfrm>
          <a:off x="424721" y="2025"/>
          <a:ext cx="576665" cy="576665"/>
        </a:xfrm>
        <a:prstGeom prst="ellipse">
          <a:avLst/>
        </a:prstGeom>
        <a:blipFill>
          <a:blip xmlns:r="http://schemas.openxmlformats.org/officeDocument/2006/relationships"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a:stretch>
            <a:fillRect l="-13000" r="-1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4E2FC8-3B19-5847-B4D6-46983B8A2BD9}">
      <dsp:nvSpPr>
        <dsp:cNvPr id="0" name=""/>
        <dsp:cNvSpPr/>
      </dsp:nvSpPr>
      <dsp:spPr>
        <a:xfrm rot="10800000">
          <a:off x="713053" y="750829"/>
          <a:ext cx="2258568" cy="576665"/>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293" tIns="53340" rIns="99568" bIns="53340" numCol="1" spcCol="1270" anchor="ctr" anchorCtr="0">
          <a:noAutofit/>
        </a:bodyPr>
        <a:lstStyle/>
        <a:p>
          <a:pPr lvl="0" algn="ctr" defTabSz="622300">
            <a:lnSpc>
              <a:spcPct val="90000"/>
            </a:lnSpc>
            <a:spcBef>
              <a:spcPct val="0"/>
            </a:spcBef>
            <a:spcAft>
              <a:spcPct val="35000"/>
            </a:spcAft>
          </a:pPr>
          <a:r>
            <a:rPr lang="en-GB" sz="1400" kern="1200" dirty="0" smtClean="0"/>
            <a:t>Increased efficiency/effectiveness</a:t>
          </a:r>
          <a:endParaRPr lang="en-GB" sz="1400" kern="1200" dirty="0"/>
        </a:p>
      </dsp:txBody>
      <dsp:txXfrm rot="10800000">
        <a:off x="857219" y="750829"/>
        <a:ext cx="2114402" cy="576665"/>
      </dsp:txXfrm>
    </dsp:sp>
    <dsp:sp modelId="{D7946AA8-0796-B048-B247-B1E34C2A5AD2}">
      <dsp:nvSpPr>
        <dsp:cNvPr id="0" name=""/>
        <dsp:cNvSpPr/>
      </dsp:nvSpPr>
      <dsp:spPr>
        <a:xfrm>
          <a:off x="424721" y="765344"/>
          <a:ext cx="576665" cy="576665"/>
        </a:xfrm>
        <a:prstGeom prst="ellipse">
          <a:avLst/>
        </a:prstGeom>
        <a:blipFill>
          <a:blip xmlns:r="http://schemas.openxmlformats.org/officeDocument/2006/relationships"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l="-13000" r="-1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6B875A-D84E-432A-BE58-1A49A4CCA93A}">
      <dsp:nvSpPr>
        <dsp:cNvPr id="0" name=""/>
        <dsp:cNvSpPr/>
      </dsp:nvSpPr>
      <dsp:spPr>
        <a:xfrm rot="10800000">
          <a:off x="713053" y="1499633"/>
          <a:ext cx="2258568" cy="576665"/>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293" tIns="53340" rIns="99568" bIns="53340" numCol="1" spcCol="1270" anchor="ctr" anchorCtr="0">
          <a:noAutofit/>
        </a:bodyPr>
        <a:lstStyle/>
        <a:p>
          <a:pPr lvl="0" algn="ctr" defTabSz="622300">
            <a:lnSpc>
              <a:spcPct val="90000"/>
            </a:lnSpc>
            <a:spcBef>
              <a:spcPct val="0"/>
            </a:spcBef>
            <a:spcAft>
              <a:spcPct val="35000"/>
            </a:spcAft>
          </a:pPr>
          <a:r>
            <a:rPr lang="en-GB" sz="1400" kern="1200" dirty="0" smtClean="0"/>
            <a:t>Ad-hoc provision</a:t>
          </a:r>
          <a:endParaRPr lang="en-GB" sz="1400" kern="1200" dirty="0"/>
        </a:p>
      </dsp:txBody>
      <dsp:txXfrm rot="10800000">
        <a:off x="857219" y="1499633"/>
        <a:ext cx="2114402" cy="576665"/>
      </dsp:txXfrm>
    </dsp:sp>
    <dsp:sp modelId="{B5DCED7E-55DC-472E-A9FD-9F20B2AA7F20}">
      <dsp:nvSpPr>
        <dsp:cNvPr id="0" name=""/>
        <dsp:cNvSpPr/>
      </dsp:nvSpPr>
      <dsp:spPr>
        <a:xfrm>
          <a:off x="424721" y="1499633"/>
          <a:ext cx="576665" cy="576665"/>
        </a:xfrm>
        <a:prstGeom prst="ellipse">
          <a:avLst/>
        </a:prstGeom>
        <a:blipFill>
          <a:blip xmlns:r="http://schemas.openxmlformats.org/officeDocument/2006/relationships"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l="-13000" r="-1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13B434A-CF4D-7C4D-A512-C3095E973936}">
      <dsp:nvSpPr>
        <dsp:cNvPr id="0" name=""/>
        <dsp:cNvSpPr/>
      </dsp:nvSpPr>
      <dsp:spPr>
        <a:xfrm rot="10800000">
          <a:off x="713053" y="2248437"/>
          <a:ext cx="2258568" cy="576665"/>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293" tIns="53340" rIns="99568" bIns="53340" numCol="1" spcCol="1270" anchor="ctr" anchorCtr="0">
          <a:noAutofit/>
        </a:bodyPr>
        <a:lstStyle/>
        <a:p>
          <a:pPr lvl="0" algn="ctr" defTabSz="622300">
            <a:lnSpc>
              <a:spcPct val="90000"/>
            </a:lnSpc>
            <a:spcBef>
              <a:spcPct val="0"/>
            </a:spcBef>
            <a:spcAft>
              <a:spcPct val="35000"/>
            </a:spcAft>
          </a:pPr>
          <a:r>
            <a:rPr lang="en-GB" sz="1400" kern="1200" dirty="0" smtClean="0"/>
            <a:t>Practice unfulfilled</a:t>
          </a:r>
          <a:endParaRPr lang="en-GB" sz="1400" kern="1200" dirty="0"/>
        </a:p>
      </dsp:txBody>
      <dsp:txXfrm rot="10800000">
        <a:off x="857219" y="2248437"/>
        <a:ext cx="2114402" cy="576665"/>
      </dsp:txXfrm>
    </dsp:sp>
    <dsp:sp modelId="{5239BD19-1B80-484F-9B3D-90FDFC2C0AD8}">
      <dsp:nvSpPr>
        <dsp:cNvPr id="0" name=""/>
        <dsp:cNvSpPr/>
      </dsp:nvSpPr>
      <dsp:spPr>
        <a:xfrm>
          <a:off x="424721" y="2248437"/>
          <a:ext cx="576665" cy="576665"/>
        </a:xfrm>
        <a:prstGeom prst="ellipse">
          <a:avLst/>
        </a:prstGeom>
        <a:blipFill>
          <a:blip xmlns:r="http://schemas.openxmlformats.org/officeDocument/2006/relationships"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l="-13000" r="-1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811D23-AEA8-4CB6-A42A-8246F71CFB20}">
      <dsp:nvSpPr>
        <dsp:cNvPr id="0" name=""/>
        <dsp:cNvSpPr/>
      </dsp:nvSpPr>
      <dsp:spPr>
        <a:xfrm>
          <a:off x="45235" y="0"/>
          <a:ext cx="4834214" cy="3021384"/>
        </a:xfrm>
        <a:prstGeom prst="swooshArrow">
          <a:avLst>
            <a:gd name="adj1" fmla="val 25000"/>
            <a:gd name="adj2" fmla="val 25000"/>
          </a:avLst>
        </a:prstGeom>
        <a:solidFill>
          <a:schemeClr val="accent1">
            <a:tint val="4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9497366B-8F87-415E-9F15-CC8477CAA2B8}">
      <dsp:nvSpPr>
        <dsp:cNvPr id="0" name=""/>
        <dsp:cNvSpPr/>
      </dsp:nvSpPr>
      <dsp:spPr>
        <a:xfrm>
          <a:off x="521405" y="2246701"/>
          <a:ext cx="111186" cy="111186"/>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C20374E-954E-416A-AD76-C55B72123116}">
      <dsp:nvSpPr>
        <dsp:cNvPr id="0" name=""/>
        <dsp:cNvSpPr/>
      </dsp:nvSpPr>
      <dsp:spPr>
        <a:xfrm>
          <a:off x="451397" y="2409431"/>
          <a:ext cx="826650" cy="485227"/>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58916" tIns="0" rIns="0" bIns="0" numCol="1" spcCol="1270" anchor="t" anchorCtr="0">
          <a:noAutofit/>
        </a:bodyPr>
        <a:lstStyle/>
        <a:p>
          <a:pPr lvl="0" algn="l" defTabSz="889000">
            <a:lnSpc>
              <a:spcPct val="90000"/>
            </a:lnSpc>
            <a:spcBef>
              <a:spcPct val="0"/>
            </a:spcBef>
            <a:spcAft>
              <a:spcPct val="35000"/>
            </a:spcAft>
          </a:pPr>
          <a:r>
            <a:rPr lang="en-GB" sz="2000" kern="1200" dirty="0" smtClean="0"/>
            <a:t>No</a:t>
          </a:r>
          <a:endParaRPr lang="en-GB" sz="2000" kern="1200" dirty="0"/>
        </a:p>
      </dsp:txBody>
      <dsp:txXfrm>
        <a:off x="451397" y="2409431"/>
        <a:ext cx="826650" cy="485227"/>
      </dsp:txXfrm>
    </dsp:sp>
    <dsp:sp modelId="{286ABDE9-808B-42DC-8053-A7D837070825}">
      <dsp:nvSpPr>
        <dsp:cNvPr id="0" name=""/>
        <dsp:cNvSpPr/>
      </dsp:nvSpPr>
      <dsp:spPr>
        <a:xfrm>
          <a:off x="1306965" y="1543927"/>
          <a:ext cx="193368" cy="193368"/>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3D825AF-D7DA-4791-8AF7-AE4221E011DF}">
      <dsp:nvSpPr>
        <dsp:cNvPr id="0" name=""/>
        <dsp:cNvSpPr/>
      </dsp:nvSpPr>
      <dsp:spPr>
        <a:xfrm>
          <a:off x="1235321" y="1763583"/>
          <a:ext cx="1289995" cy="989074"/>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02462" tIns="0" rIns="0" bIns="0" numCol="1" spcCol="1270" anchor="t" anchorCtr="0">
          <a:noAutofit/>
        </a:bodyPr>
        <a:lstStyle/>
        <a:p>
          <a:pPr lvl="0" algn="l" defTabSz="889000">
            <a:lnSpc>
              <a:spcPct val="90000"/>
            </a:lnSpc>
            <a:spcBef>
              <a:spcPct val="0"/>
            </a:spcBef>
            <a:spcAft>
              <a:spcPct val="35000"/>
            </a:spcAft>
          </a:pPr>
          <a:r>
            <a:rPr lang="en-GB" sz="2000" kern="1200" dirty="0" smtClean="0"/>
            <a:t>Few/Some</a:t>
          </a:r>
          <a:endParaRPr lang="en-GB" sz="2000" kern="1200" dirty="0"/>
        </a:p>
      </dsp:txBody>
      <dsp:txXfrm>
        <a:off x="1235321" y="1763583"/>
        <a:ext cx="1289995" cy="989074"/>
      </dsp:txXfrm>
    </dsp:sp>
    <dsp:sp modelId="{4DB8F1DF-45E3-4ADF-A86F-DF31B26E8A33}">
      <dsp:nvSpPr>
        <dsp:cNvPr id="0" name=""/>
        <dsp:cNvSpPr/>
      </dsp:nvSpPr>
      <dsp:spPr>
        <a:xfrm>
          <a:off x="2310064" y="1026062"/>
          <a:ext cx="256213" cy="256213"/>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A8F1653-EF20-4DC6-953F-0BB5A7B89640}">
      <dsp:nvSpPr>
        <dsp:cNvPr id="0" name=""/>
        <dsp:cNvSpPr/>
      </dsp:nvSpPr>
      <dsp:spPr>
        <a:xfrm>
          <a:off x="2200389" y="1331983"/>
          <a:ext cx="1916476" cy="682056"/>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35762" tIns="0" rIns="0" bIns="0" numCol="1" spcCol="1270" anchor="t" anchorCtr="0">
          <a:noAutofit/>
        </a:bodyPr>
        <a:lstStyle/>
        <a:p>
          <a:pPr lvl="0" algn="l" defTabSz="889000">
            <a:lnSpc>
              <a:spcPct val="90000"/>
            </a:lnSpc>
            <a:spcBef>
              <a:spcPct val="0"/>
            </a:spcBef>
            <a:spcAft>
              <a:spcPct val="35000"/>
            </a:spcAft>
          </a:pPr>
          <a:r>
            <a:rPr lang="en-GB" sz="2000" kern="1200" dirty="0" smtClean="0"/>
            <a:t>At Least Half</a:t>
          </a:r>
          <a:endParaRPr lang="en-GB" sz="2000" kern="1200" dirty="0"/>
        </a:p>
      </dsp:txBody>
      <dsp:txXfrm>
        <a:off x="2200389" y="1331983"/>
        <a:ext cx="1916476" cy="682056"/>
      </dsp:txXfrm>
    </dsp:sp>
    <dsp:sp modelId="{A8F2CDB4-B25E-4360-937A-8BF1DCFFDA2A}">
      <dsp:nvSpPr>
        <dsp:cNvPr id="0" name=""/>
        <dsp:cNvSpPr/>
      </dsp:nvSpPr>
      <dsp:spPr>
        <a:xfrm>
          <a:off x="3402597" y="683437"/>
          <a:ext cx="343229" cy="343229"/>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02B0F302-B9CA-4F5E-BEB1-6CCC4DFA1D67}">
      <dsp:nvSpPr>
        <dsp:cNvPr id="0" name=""/>
        <dsp:cNvSpPr/>
      </dsp:nvSpPr>
      <dsp:spPr>
        <a:xfrm>
          <a:off x="3404557" y="1027751"/>
          <a:ext cx="1520127" cy="555187"/>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81870" tIns="0" rIns="0" bIns="0" numCol="1" spcCol="1270" anchor="t" anchorCtr="0">
          <a:noAutofit/>
        </a:bodyPr>
        <a:lstStyle/>
        <a:p>
          <a:pPr lvl="0" algn="l" defTabSz="889000">
            <a:lnSpc>
              <a:spcPct val="90000"/>
            </a:lnSpc>
            <a:spcBef>
              <a:spcPct val="0"/>
            </a:spcBef>
            <a:spcAft>
              <a:spcPct val="35000"/>
            </a:spcAft>
          </a:pPr>
          <a:r>
            <a:rPr lang="en-GB" sz="2000" kern="1200" dirty="0" smtClean="0"/>
            <a:t>Many/Most</a:t>
          </a:r>
          <a:endParaRPr lang="en-GB" sz="2000" kern="1200" dirty="0"/>
        </a:p>
      </dsp:txBody>
      <dsp:txXfrm>
        <a:off x="3404557" y="1027751"/>
        <a:ext cx="1520127" cy="5551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A26FD3-243F-4162-9A79-A46603B60068}">
      <dsp:nvSpPr>
        <dsp:cNvPr id="0" name=""/>
        <dsp:cNvSpPr/>
      </dsp:nvSpPr>
      <dsp:spPr>
        <a:xfrm>
          <a:off x="909246" y="176450"/>
          <a:ext cx="1340405" cy="1340405"/>
        </a:xfrm>
        <a:prstGeom prst="pieWedge">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rtl="0">
            <a:lnSpc>
              <a:spcPct val="90000"/>
            </a:lnSpc>
            <a:spcBef>
              <a:spcPct val="0"/>
            </a:spcBef>
            <a:spcAft>
              <a:spcPct val="35000"/>
            </a:spcAft>
          </a:pPr>
          <a:r>
            <a:rPr lang="nl-BE" sz="1100" b="1" kern="1200" dirty="0" smtClean="0"/>
            <a:t>ASSESS</a:t>
          </a:r>
          <a:br>
            <a:rPr lang="nl-BE" sz="1100" b="1" kern="1200" dirty="0" smtClean="0"/>
          </a:br>
          <a:r>
            <a:rPr lang="nl-BE" sz="1100" i="1" kern="1200" dirty="0" smtClean="0"/>
            <a:t>questionnaire</a:t>
          </a:r>
        </a:p>
        <a:p>
          <a:pPr lvl="0" algn="ctr" defTabSz="488950" rtl="0">
            <a:lnSpc>
              <a:spcPct val="90000"/>
            </a:lnSpc>
            <a:spcBef>
              <a:spcPct val="0"/>
            </a:spcBef>
            <a:spcAft>
              <a:spcPct val="35000"/>
            </a:spcAft>
          </a:pPr>
          <a:endParaRPr lang="nl-BE" sz="1100" kern="1200" dirty="0"/>
        </a:p>
      </dsp:txBody>
      <dsp:txXfrm>
        <a:off x="1301842" y="569046"/>
        <a:ext cx="947809" cy="947809"/>
      </dsp:txXfrm>
    </dsp:sp>
    <dsp:sp modelId="{69B13982-B1C4-4F1E-8F98-1CB2008AD8F1}">
      <dsp:nvSpPr>
        <dsp:cNvPr id="0" name=""/>
        <dsp:cNvSpPr/>
      </dsp:nvSpPr>
      <dsp:spPr>
        <a:xfrm rot="5400000">
          <a:off x="2311564" y="176450"/>
          <a:ext cx="1340405" cy="1340405"/>
        </a:xfrm>
        <a:prstGeom prst="pieWedge">
          <a:avLst/>
        </a:prstGeom>
        <a:solidFill>
          <a:schemeClr val="accent4">
            <a:hueOff val="-1488257"/>
            <a:satOff val="8966"/>
            <a:lumOff val="719"/>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rtl="0">
            <a:lnSpc>
              <a:spcPct val="90000"/>
            </a:lnSpc>
            <a:spcBef>
              <a:spcPct val="0"/>
            </a:spcBef>
            <a:spcAft>
              <a:spcPct val="35000"/>
            </a:spcAft>
          </a:pPr>
          <a:r>
            <a:rPr lang="nl-BE" sz="1100" b="1" kern="1200" dirty="0" smtClean="0"/>
            <a:t>GOAL</a:t>
          </a:r>
          <a:r>
            <a:rPr lang="nl-BE" sz="1100" kern="1200" dirty="0" smtClean="0"/>
            <a:t/>
          </a:r>
          <a:br>
            <a:rPr lang="nl-BE" sz="1100" kern="1200" dirty="0" smtClean="0"/>
          </a:br>
          <a:r>
            <a:rPr lang="nl-BE" sz="1100" i="1" kern="1200" dirty="0" smtClean="0"/>
            <a:t>gap analysis</a:t>
          </a:r>
        </a:p>
        <a:p>
          <a:pPr lvl="0" algn="ctr" defTabSz="488950" rtl="0">
            <a:lnSpc>
              <a:spcPct val="90000"/>
            </a:lnSpc>
            <a:spcBef>
              <a:spcPct val="0"/>
            </a:spcBef>
            <a:spcAft>
              <a:spcPct val="35000"/>
            </a:spcAft>
          </a:pPr>
          <a:endParaRPr lang="nl-BE" sz="1100" kern="1200" dirty="0"/>
        </a:p>
      </dsp:txBody>
      <dsp:txXfrm rot="-5400000">
        <a:off x="2311564" y="569046"/>
        <a:ext cx="947809" cy="947809"/>
      </dsp:txXfrm>
    </dsp:sp>
    <dsp:sp modelId="{466A5FF1-E21D-46AF-BCA1-1FD50717C7D2}">
      <dsp:nvSpPr>
        <dsp:cNvPr id="0" name=""/>
        <dsp:cNvSpPr/>
      </dsp:nvSpPr>
      <dsp:spPr>
        <a:xfrm rot="10800000">
          <a:off x="2311564" y="1578768"/>
          <a:ext cx="1340405" cy="1340405"/>
        </a:xfrm>
        <a:prstGeom prst="pieWedge">
          <a:avLst/>
        </a:prstGeom>
        <a:solidFill>
          <a:schemeClr val="accent4">
            <a:hueOff val="-2976514"/>
            <a:satOff val="17933"/>
            <a:lumOff val="1437"/>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8232" tIns="0" rIns="78232" bIns="78232" numCol="1" spcCol="1270" anchor="b" anchorCtr="0">
          <a:noAutofit/>
        </a:bodyPr>
        <a:lstStyle/>
        <a:p>
          <a:pPr lvl="0" algn="ctr" defTabSz="488950" rtl="0">
            <a:lnSpc>
              <a:spcPct val="90000"/>
            </a:lnSpc>
            <a:spcBef>
              <a:spcPct val="0"/>
            </a:spcBef>
            <a:spcAft>
              <a:spcPct val="35000"/>
            </a:spcAft>
          </a:pPr>
          <a:r>
            <a:rPr lang="nl-BE" sz="1100" b="1" kern="1200" dirty="0" smtClean="0"/>
            <a:t>PLAN </a:t>
          </a:r>
          <a:r>
            <a:rPr lang="nl-BE" sz="1100" kern="1200" dirty="0" smtClean="0"/>
            <a:t/>
          </a:r>
          <a:br>
            <a:rPr lang="nl-BE" sz="1100" kern="1200" dirty="0" smtClean="0"/>
          </a:br>
          <a:r>
            <a:rPr lang="nl-BE" sz="1100" i="1" kern="1200" dirty="0" smtClean="0"/>
            <a:t>roadmap</a:t>
          </a:r>
          <a:br>
            <a:rPr lang="nl-BE" sz="1100" i="1" kern="1200" dirty="0" smtClean="0"/>
          </a:br>
          <a:endParaRPr lang="nl-BE" sz="1100" i="1" kern="1200" dirty="0"/>
        </a:p>
      </dsp:txBody>
      <dsp:txXfrm rot="10800000">
        <a:off x="2311564" y="1578768"/>
        <a:ext cx="947809" cy="947809"/>
      </dsp:txXfrm>
    </dsp:sp>
    <dsp:sp modelId="{9FC96D78-59D1-42D8-B9D1-48671E144C85}">
      <dsp:nvSpPr>
        <dsp:cNvPr id="0" name=""/>
        <dsp:cNvSpPr/>
      </dsp:nvSpPr>
      <dsp:spPr>
        <a:xfrm rot="16200000">
          <a:off x="909246" y="1578768"/>
          <a:ext cx="1340405" cy="1340405"/>
        </a:xfrm>
        <a:prstGeom prst="pieWedge">
          <a:avLst/>
        </a:prstGeom>
        <a:solidFill>
          <a:schemeClr val="accent4">
            <a:hueOff val="-4464771"/>
            <a:satOff val="26899"/>
            <a:lumOff val="215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8232" tIns="228600" rIns="78232" bIns="82296" numCol="1" spcCol="1270" anchor="ctr" anchorCtr="0">
          <a:noAutofit/>
        </a:bodyPr>
        <a:lstStyle/>
        <a:p>
          <a:pPr lvl="0" algn="ctr" defTabSz="488950">
            <a:lnSpc>
              <a:spcPct val="90000"/>
            </a:lnSpc>
            <a:spcBef>
              <a:spcPct val="0"/>
            </a:spcBef>
            <a:spcAft>
              <a:spcPct val="35000"/>
            </a:spcAft>
          </a:pPr>
          <a:r>
            <a:rPr lang="nl-BE" sz="1100" b="1" kern="1200" dirty="0" smtClean="0"/>
            <a:t>IMPLEMENT</a:t>
          </a:r>
          <a:br>
            <a:rPr lang="nl-BE" sz="1100" b="1" kern="1200" dirty="0" smtClean="0"/>
          </a:br>
          <a:r>
            <a:rPr lang="nl-BE" sz="1100" b="0" i="1" kern="1200" dirty="0" smtClean="0"/>
            <a:t>resources</a:t>
          </a:r>
        </a:p>
      </dsp:txBody>
      <dsp:txXfrm rot="5400000">
        <a:off x="1301842" y="1578768"/>
        <a:ext cx="947809" cy="947809"/>
      </dsp:txXfrm>
    </dsp:sp>
    <dsp:sp modelId="{D623F1D0-8B47-4C4E-B0B4-1BC4A0E725BB}">
      <dsp:nvSpPr>
        <dsp:cNvPr id="0" name=""/>
        <dsp:cNvSpPr/>
      </dsp:nvSpPr>
      <dsp:spPr>
        <a:xfrm>
          <a:off x="1904505" y="1105581"/>
          <a:ext cx="752205" cy="729680"/>
        </a:xfrm>
        <a:prstGeom prst="circularArrow">
          <a:avLst/>
        </a:prstGeom>
        <a:solidFill>
          <a:schemeClr val="accent4">
            <a:tint val="4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39E11913-7A49-4304-8D36-ADEB04F64DBA}">
      <dsp:nvSpPr>
        <dsp:cNvPr id="0" name=""/>
        <dsp:cNvSpPr/>
      </dsp:nvSpPr>
      <dsp:spPr>
        <a:xfrm rot="10800000">
          <a:off x="1949140" y="1260360"/>
          <a:ext cx="662936" cy="729684"/>
        </a:xfrm>
        <a:prstGeom prst="circularArrow">
          <a:avLst/>
        </a:prstGeom>
        <a:solidFill>
          <a:schemeClr val="accent4">
            <a:tint val="4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B4AD05-4AE5-4919-84A3-26A78D66AA38}" type="datetimeFigureOut">
              <a:rPr lang="en-GB" smtClean="0"/>
              <a:t>29/08/2017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88673D-61DE-41B6-8A49-7D60FDC0EC4B}" type="slidenum">
              <a:rPr lang="en-GB" smtClean="0"/>
              <a:t>‹#›</a:t>
            </a:fld>
            <a:endParaRPr lang="en-GB"/>
          </a:p>
        </p:txBody>
      </p:sp>
    </p:spTree>
    <p:extLst>
      <p:ext uri="{BB962C8B-B14F-4D97-AF65-F5344CB8AC3E}">
        <p14:creationId xmlns:p14="http://schemas.microsoft.com/office/powerpoint/2010/main" val="3952197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Good morning, my </a:t>
            </a:r>
            <a:r>
              <a:rPr lang="en-US" baseline="0" dirty="0" smtClean="0"/>
              <a:t>name is Brian </a:t>
            </a:r>
            <a:r>
              <a:rPr lang="en-US" baseline="0" dirty="0" smtClean="0"/>
              <a:t>Glas, I’m currently working as the Director of Strategic Services at nVisium, an application security consulting company based out of Virginia.</a:t>
            </a:r>
          </a:p>
          <a:p>
            <a:r>
              <a:rPr lang="en-US" baseline="0" dirty="0" smtClean="0"/>
              <a:t>I’m the co-lead of OWASP SAMM and also the OWASP Top 10.</a:t>
            </a:r>
          </a:p>
          <a:p>
            <a:endParaRPr lang="en-US" baseline="0" dirty="0" smtClean="0"/>
          </a:p>
          <a:p>
            <a:r>
              <a:rPr lang="en-US" baseline="0" dirty="0" smtClean="0"/>
              <a:t>I’ve been working on SAMM for a number of years and have </a:t>
            </a:r>
            <a:r>
              <a:rPr lang="en-US" baseline="0" dirty="0" smtClean="0"/>
              <a:t>conducted </a:t>
            </a:r>
            <a:r>
              <a:rPr lang="en-US" baseline="0" dirty="0" smtClean="0"/>
              <a:t>many assessments </a:t>
            </a:r>
            <a:r>
              <a:rPr lang="en-US" baseline="0" dirty="0" smtClean="0"/>
              <a:t>for </a:t>
            </a:r>
            <a:r>
              <a:rPr lang="en-US" baseline="0" dirty="0" smtClean="0"/>
              <a:t>clients.</a:t>
            </a:r>
            <a:endParaRPr lang="en-US" baseline="0" dirty="0" smtClean="0"/>
          </a:p>
          <a:p>
            <a:endParaRPr lang="en-US" baseline="0" dirty="0" smtClean="0"/>
          </a:p>
          <a:p>
            <a:r>
              <a:rPr lang="en-US" baseline="0" dirty="0" smtClean="0"/>
              <a:t>But you didn't come to spend your time listening about me, you want to know more about SAMM.</a:t>
            </a:r>
          </a:p>
          <a:p>
            <a:endParaRPr lang="en-US" baseline="0" dirty="0" smtClean="0"/>
          </a:p>
        </p:txBody>
      </p:sp>
      <p:sp>
        <p:nvSpPr>
          <p:cNvPr id="4" name="Slide Number Placeholder 3"/>
          <p:cNvSpPr>
            <a:spLocks noGrp="1"/>
          </p:cNvSpPr>
          <p:nvPr>
            <p:ph type="sldNum" sz="quarter" idx="10"/>
          </p:nvPr>
        </p:nvSpPr>
        <p:spPr/>
        <p:txBody>
          <a:bodyPr/>
          <a:lstStyle/>
          <a:p>
            <a:fld id="{1C88673D-61DE-41B6-8A49-7D60FDC0EC4B}" type="slidenum">
              <a:rPr lang="en-GB" smtClean="0"/>
              <a:t>1</a:t>
            </a:fld>
            <a:endParaRPr lang="en-GB"/>
          </a:p>
        </p:txBody>
      </p:sp>
    </p:spTree>
    <p:extLst>
      <p:ext uri="{BB962C8B-B14F-4D97-AF65-F5344CB8AC3E}">
        <p14:creationId xmlns:p14="http://schemas.microsoft.com/office/powerpoint/2010/main" val="832898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rgbClr val="000000"/>
                </a:solidFill>
                <a:effectLst/>
                <a:latin typeface="Times New Roman" charset="0"/>
                <a:ea typeface="ＭＳ Ｐゴシック" charset="0"/>
                <a:cs typeface="+mn-cs"/>
              </a:rPr>
              <a:t>Use </a:t>
            </a:r>
            <a:r>
              <a:rPr lang="en-US" sz="1200" kern="1200" dirty="0" smtClean="0">
                <a:solidFill>
                  <a:srgbClr val="000000"/>
                </a:solidFill>
                <a:effectLst/>
                <a:latin typeface="Times New Roman" charset="0"/>
                <a:ea typeface="ＭＳ Ｐゴシック" charset="0"/>
                <a:cs typeface="+mn-cs"/>
              </a:rPr>
              <a:t>4 step improvement iterations:</a:t>
            </a:r>
          </a:p>
          <a:p>
            <a:pPr lvl="0"/>
            <a:r>
              <a:rPr lang="en-US" sz="1200" kern="1200" dirty="0" smtClean="0">
                <a:solidFill>
                  <a:srgbClr val="000000"/>
                </a:solidFill>
                <a:effectLst/>
                <a:latin typeface="Times New Roman" charset="0"/>
                <a:ea typeface="ＭＳ Ｐゴシック" charset="0"/>
                <a:cs typeface="+mn-cs"/>
              </a:rPr>
              <a:t> Measure levels =&gt; assessment QA</a:t>
            </a:r>
          </a:p>
          <a:p>
            <a:pPr lvl="0"/>
            <a:r>
              <a:rPr lang="en-US" sz="1200" kern="1200" dirty="0" smtClean="0">
                <a:solidFill>
                  <a:srgbClr val="000000"/>
                </a:solidFill>
                <a:effectLst/>
                <a:latin typeface="Times New Roman" charset="0"/>
                <a:ea typeface="ＭＳ Ｐゴシック" charset="0"/>
                <a:cs typeface="+mn-cs"/>
              </a:rPr>
              <a:t> Set goals =&gt; gap analysis</a:t>
            </a:r>
          </a:p>
          <a:p>
            <a:pPr lvl="0"/>
            <a:r>
              <a:rPr lang="en-US" sz="1200" kern="1200" dirty="0" smtClean="0">
                <a:solidFill>
                  <a:srgbClr val="000000"/>
                </a:solidFill>
                <a:effectLst/>
                <a:latin typeface="Times New Roman" charset="0"/>
                <a:ea typeface="ＭＳ Ｐゴシック" charset="0"/>
                <a:cs typeface="+mn-cs"/>
              </a:rPr>
              <a:t> Plan =&gt; Roadmap </a:t>
            </a:r>
          </a:p>
          <a:p>
            <a:pPr lvl="0"/>
            <a:r>
              <a:rPr lang="en-US" sz="1200" kern="1200" dirty="0" smtClean="0">
                <a:solidFill>
                  <a:srgbClr val="000000"/>
                </a:solidFill>
                <a:effectLst/>
                <a:latin typeface="Times New Roman" charset="0"/>
                <a:ea typeface="ＭＳ Ｐゴシック" charset="0"/>
                <a:cs typeface="+mn-cs"/>
              </a:rPr>
              <a:t> Implement =&gt; with other OWASP material</a:t>
            </a:r>
          </a:p>
          <a:p>
            <a:r>
              <a:rPr lang="en-US" sz="1200" kern="1200" dirty="0" smtClean="0">
                <a:solidFill>
                  <a:srgbClr val="000000"/>
                </a:solidFill>
                <a:effectLst/>
                <a:latin typeface="Times New Roman" charset="0"/>
                <a:ea typeface="ＭＳ Ｐゴシック" charset="0"/>
                <a:cs typeface="+mn-cs"/>
              </a:rPr>
              <a:t>And go back to 1)</a:t>
            </a:r>
            <a:endParaRPr lang="en-US" dirty="0"/>
          </a:p>
        </p:txBody>
      </p:sp>
      <p:sp>
        <p:nvSpPr>
          <p:cNvPr id="4" name="Slide Number Placeholder 3"/>
          <p:cNvSpPr>
            <a:spLocks noGrp="1"/>
          </p:cNvSpPr>
          <p:nvPr>
            <p:ph type="sldNum" idx="10"/>
          </p:nvPr>
        </p:nvSpPr>
        <p:spPr/>
        <p:txBody>
          <a:bodyPr/>
          <a:lstStyle/>
          <a:p>
            <a:fld id="{D359A295-449D-AB42-81F3-A0A0C73C14CD}" type="slidenum">
              <a:rPr lang="en-US" smtClean="0"/>
              <a:pPr/>
              <a:t>10</a:t>
            </a:fld>
            <a:endParaRPr lang="en-US"/>
          </a:p>
        </p:txBody>
      </p:sp>
    </p:spTree>
    <p:extLst>
      <p:ext uri="{BB962C8B-B14F-4D97-AF65-F5344CB8AC3E}">
        <p14:creationId xmlns:p14="http://schemas.microsoft.com/office/powerpoint/2010/main" val="1348322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How often</a:t>
            </a:r>
            <a:r>
              <a:rPr lang="nl-BE" baseline="0" dirty="0" smtClean="0"/>
              <a:t> you assess is up to you and your culture.</a:t>
            </a:r>
          </a:p>
          <a:p>
            <a:r>
              <a:rPr lang="nl-BE" baseline="0" dirty="0" smtClean="0"/>
              <a:t>I’ve seen it range from once every couple years to continuous.</a:t>
            </a:r>
          </a:p>
          <a:p>
            <a:r>
              <a:rPr lang="en-GB" dirty="0" smtClean="0"/>
              <a:t>Can depend on how you run your program as well.</a:t>
            </a:r>
          </a:p>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9629372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439833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You can just go down the list of questions in the document or toolbox, but that’s no fun.</a:t>
            </a:r>
          </a:p>
          <a:p>
            <a:r>
              <a:rPr lang="en-GB" baseline="0" dirty="0" smtClean="0"/>
              <a:t>Be a little more creative, be human.</a:t>
            </a:r>
          </a:p>
          <a:p>
            <a:r>
              <a:rPr lang="en-GB" baseline="0" dirty="0" smtClean="0"/>
              <a:t>Build conversational prompts tuned for each role type you talk with.</a:t>
            </a:r>
          </a:p>
          <a:p>
            <a:endParaRPr lang="en-GB" baseline="0" dirty="0" smtClean="0"/>
          </a:p>
          <a:p>
            <a:r>
              <a:rPr lang="en-GB" baseline="0" dirty="0" smtClean="0"/>
              <a:t>I recommend a “third-party” of some sort.  Might be internal or external.  There is just something different about how people will share with a neutral party.</a:t>
            </a:r>
          </a:p>
          <a:p>
            <a:r>
              <a:rPr lang="en-GB" baseline="0" dirty="0" smtClean="0"/>
              <a:t>You can do interviews, where you have those discussions/conversations</a:t>
            </a:r>
          </a:p>
          <a:p>
            <a:r>
              <a:rPr lang="en-GB" baseline="0" dirty="0" smtClean="0"/>
              <a:t>Or you could do a mini-workshop where you have a number of people answer the questions, then consolidate and discuss those answers</a:t>
            </a:r>
          </a:p>
          <a:p>
            <a:endParaRPr lang="en-GB" baseline="0" dirty="0" smtClean="0"/>
          </a:p>
          <a:p>
            <a:r>
              <a:rPr lang="en-GB" baseline="0" dirty="0" smtClean="0"/>
              <a:t>Repeat questions, you have a higher level of assurance that the answers are correct/accurate as they can be</a:t>
            </a:r>
          </a:p>
          <a:p>
            <a:endParaRPr lang="en-GB" baseline="0" dirty="0" smtClean="0"/>
          </a:p>
          <a:p>
            <a:endParaRPr lang="en-GB" baseline="0" dirty="0" smtClean="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172158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you are trying to</a:t>
            </a:r>
            <a:r>
              <a:rPr lang="en-US" baseline="0" dirty="0" smtClean="0"/>
              <a:t> build your goals, you can look at the scores you have from the assessment and the different activities for each maturity level.</a:t>
            </a:r>
          </a:p>
          <a:p>
            <a:endParaRPr lang="en-US" baseline="0" dirty="0" smtClean="0"/>
          </a:p>
          <a:p>
            <a:r>
              <a:rPr lang="en-US" baseline="0" dirty="0" smtClean="0"/>
              <a:t>Based on your organization,  you would identify initiatives to undertake that would result in a changed or improved answer to one of the questions, which in turn incrementally improves the related maturity score.</a:t>
            </a:r>
          </a:p>
          <a:p>
            <a:endParaRPr lang="en-US" baseline="0" dirty="0" smtClean="0"/>
          </a:p>
          <a:p>
            <a:r>
              <a:rPr lang="en-US" baseline="0" dirty="0" smtClean="0"/>
              <a:t>You can see an example of this in the red boxes where the question "are developers tested to ensure a baselines skill-set for security development practices?"  </a:t>
            </a:r>
          </a:p>
          <a:p>
            <a:endParaRPr lang="en-US" baseline="0" dirty="0" smtClean="0"/>
          </a:p>
          <a:p>
            <a:r>
              <a:rPr lang="en-US" baseline="0" dirty="0" smtClean="0"/>
              <a:t>When we completely the assessment, the answer was "we did it once", we put a plan in place that would perform this every other year so that at the end of phase 1, our maturity score would improve from 1.05 to 1.20.</a:t>
            </a:r>
          </a:p>
          <a:p>
            <a:endParaRPr lang="en-US" baseline="0" dirty="0" smtClean="0"/>
          </a:p>
          <a:p>
            <a:r>
              <a:rPr lang="en-US" baseline="0" dirty="0" smtClean="0"/>
              <a:t>You can also see through the next phases (green highlighted), the score is improving with the completion of projected activities.</a:t>
            </a:r>
          </a:p>
          <a:p>
            <a:endParaRPr lang="en-US" baseline="0" dirty="0" smtClean="0"/>
          </a:p>
          <a:p>
            <a:r>
              <a:rPr lang="en-US" baseline="0" dirty="0" smtClean="0"/>
              <a:t>Also note, that in this example they aren't totally completed in order, this is one of the features of SAMM to allow this flexibility.</a:t>
            </a:r>
            <a:endParaRPr lang="nl-BE" dirty="0" smtClean="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458443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492304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SAMM</a:t>
            </a:r>
            <a:r>
              <a:rPr lang="en-GB" baseline="0" dirty="0" smtClean="0"/>
              <a:t> provides example templates for a few different types of organizations to start from.  And also provide details for different activities or building blocks for planning out a roadmap.</a:t>
            </a:r>
          </a:p>
          <a:p>
            <a:endParaRPr lang="en-GB" baseline="0" dirty="0" smtClean="0"/>
          </a:p>
          <a:p>
            <a:r>
              <a:rPr lang="en-GB" baseline="0" dirty="0" smtClean="0"/>
              <a:t>These are tuned or tailored for your organization.</a:t>
            </a:r>
          </a:p>
          <a:p>
            <a:endParaRPr lang="en-GB" baseline="0" dirty="0" smtClean="0"/>
          </a:p>
          <a:p>
            <a:r>
              <a:rPr lang="en-GB" baseline="0" dirty="0" smtClean="0"/>
              <a:t>As a result, you can start to build diagrams like this to visually see your projected progress as you would complete these initiatives.</a:t>
            </a:r>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533873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530364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implement, you may have internal resources, you can also use OWASP and may other online resources to help build that knowledge base.</a:t>
            </a:r>
          </a:p>
          <a:p>
            <a:endParaRPr lang="en-US" baseline="0" dirty="0" smtClean="0"/>
          </a:p>
          <a:p>
            <a:r>
              <a:rPr lang="en-US" baseline="0" dirty="0" smtClean="0"/>
              <a:t>Also recommend looking at automating what makes sense.  Today a lot of the technical guidelines can be built into developer IDEs so they are reminded of them while they are in the middle of coding your applications.</a:t>
            </a:r>
          </a:p>
          <a:p>
            <a:endParaRPr lang="en-US" baseline="0" dirty="0" smtClean="0"/>
          </a:p>
          <a:p>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3023451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428789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SAMM?</a:t>
            </a:r>
          </a:p>
          <a:p>
            <a:r>
              <a:rPr lang="en-US" dirty="0" smtClean="0"/>
              <a:t>SAMM</a:t>
            </a:r>
            <a:r>
              <a:rPr lang="en-US" baseline="0" dirty="0" smtClean="0"/>
              <a:t> about trying to help you structure what you have/are doing and build a plan for how to improve software security</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SAMM was defined with flexibility in mind such that it can be utilized by small, medium, and large organizations using any style of development. Additionally, this model can be applied organization-wide, for a single line-of-business, or even for an individual project.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SAMM is full of useful resources that will</a:t>
            </a:r>
            <a:r>
              <a:rPr lang="en-US" sz="1200" kern="1200" baseline="0" dirty="0" smtClean="0">
                <a:solidFill>
                  <a:schemeClr val="tx1"/>
                </a:solidFill>
                <a:effectLst/>
                <a:latin typeface="+mn-lt"/>
                <a:ea typeface="+mn-ea"/>
                <a:cs typeface="+mn-cs"/>
              </a:rPr>
              <a:t> help with evaluating an organization's current practices, recommendations or suggestions for growing and maturing those practices, providing a way to demonstrate concrete improvements, and defining and measures security activities throughout the lifecycle.</a:t>
            </a:r>
            <a:endParaRPr lang="en-US" dirty="0" smtClean="0"/>
          </a:p>
          <a:p>
            <a:endParaRPr lang="en-US" dirty="0" smtClean="0"/>
          </a:p>
          <a:p>
            <a:r>
              <a:rPr lang="en-US" dirty="0" smtClean="0"/>
              <a:t>One of the big benefits</a:t>
            </a:r>
            <a:r>
              <a:rPr lang="en-US" baseline="0" dirty="0" smtClean="0"/>
              <a:t> of SAMM is that it is vendor agnostic.</a:t>
            </a:r>
            <a:endParaRPr lang="en-US" dirty="0" smtClean="0"/>
          </a:p>
          <a:p>
            <a:r>
              <a:rPr lang="en-US" dirty="0" smtClean="0"/>
              <a:t>SAMM can be done in-house</a:t>
            </a:r>
            <a:r>
              <a:rPr lang="en-US" baseline="0" dirty="0" smtClean="0"/>
              <a:t> or you can have one of several </a:t>
            </a:r>
            <a:r>
              <a:rPr lang="en-US" baseline="0" dirty="0" err="1" smtClean="0"/>
              <a:t>appsec</a:t>
            </a:r>
            <a:r>
              <a:rPr lang="en-US" baseline="0" dirty="0" smtClean="0"/>
              <a:t> consulting firms help you with the assessment, goals, plans, roadmaps, etc.</a:t>
            </a:r>
            <a:endParaRPr lang="en-US" dirty="0"/>
          </a:p>
        </p:txBody>
      </p:sp>
      <p:sp>
        <p:nvSpPr>
          <p:cNvPr id="4" name="Slide Number Placeholder 3"/>
          <p:cNvSpPr>
            <a:spLocks noGrp="1"/>
          </p:cNvSpPr>
          <p:nvPr>
            <p:ph type="sldNum" sz="quarter" idx="10"/>
          </p:nvPr>
        </p:nvSpPr>
        <p:spPr/>
        <p:txBody>
          <a:bodyPr/>
          <a:lstStyle/>
          <a:p>
            <a:fld id="{1C88673D-61DE-41B6-8A49-7D60FDC0EC4B}" type="slidenum">
              <a:rPr lang="en-GB" smtClean="0"/>
              <a:t>2</a:t>
            </a:fld>
            <a:endParaRPr lang="en-GB"/>
          </a:p>
        </p:txBody>
      </p:sp>
    </p:spTree>
    <p:extLst>
      <p:ext uri="{BB962C8B-B14F-4D97-AF65-F5344CB8AC3E}">
        <p14:creationId xmlns:p14="http://schemas.microsoft.com/office/powerpoint/2010/main" val="1690598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C88673D-61DE-41B6-8A49-7D60FDC0EC4B}" type="slidenum">
              <a:rPr lang="en-GB" smtClean="0"/>
              <a:t>21</a:t>
            </a:fld>
            <a:endParaRPr lang="en-GB"/>
          </a:p>
        </p:txBody>
      </p:sp>
    </p:spTree>
    <p:extLst>
      <p:ext uri="{BB962C8B-B14F-4D97-AF65-F5344CB8AC3E}">
        <p14:creationId xmlns:p14="http://schemas.microsoft.com/office/powerpoint/2010/main" val="1662290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5255635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88673D-61DE-41B6-8A49-7D60FDC0EC4B}" type="slidenum">
              <a:rPr lang="en-GB" smtClean="0"/>
              <a:t>23</a:t>
            </a:fld>
            <a:endParaRPr lang="en-GB"/>
          </a:p>
        </p:txBody>
      </p:sp>
    </p:spTree>
    <p:extLst>
      <p:ext uri="{BB962C8B-B14F-4D97-AF65-F5344CB8AC3E}">
        <p14:creationId xmlns:p14="http://schemas.microsoft.com/office/powerpoint/2010/main" val="248844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773" dirty="0" smtClean="0"/>
              <a:t>Explore adding a </a:t>
            </a:r>
            <a:r>
              <a:rPr lang="en-GB" sz="2773" u="sng" dirty="0" smtClean="0"/>
              <a:t>fifth business function </a:t>
            </a:r>
            <a:r>
              <a:rPr lang="en-GB" sz="2773" dirty="0" smtClean="0"/>
              <a:t>to the SAMM Model</a:t>
            </a:r>
          </a:p>
          <a:p>
            <a:pPr marL="457200" indent="-457200">
              <a:buFontTx/>
              <a:buChar char="-"/>
            </a:pPr>
            <a:r>
              <a:rPr lang="en-GB" sz="2773" dirty="0" smtClean="0"/>
              <a:t>Missing activities for secure build</a:t>
            </a:r>
          </a:p>
          <a:p>
            <a:pPr marL="457200" indent="-457200">
              <a:buFontTx/>
              <a:buChar char="-"/>
            </a:pPr>
            <a:r>
              <a:rPr lang="en-GB" sz="2773" dirty="0" smtClean="0"/>
              <a:t>Operations does not cater for deployment</a:t>
            </a:r>
          </a:p>
          <a:p>
            <a:pPr marL="457200" indent="-457200">
              <a:buFontTx/>
              <a:buChar char="-"/>
            </a:pPr>
            <a:r>
              <a:rPr lang="en-GB" sz="2773" dirty="0" smtClean="0"/>
              <a:t>Issue management is not covering defect management</a:t>
            </a:r>
            <a:endParaRPr lang="en-GB" sz="2773" dirty="0"/>
          </a:p>
        </p:txBody>
      </p:sp>
      <p:sp>
        <p:nvSpPr>
          <p:cNvPr id="4" name="Slide Number Placeholder 3"/>
          <p:cNvSpPr>
            <a:spLocks noGrp="1"/>
          </p:cNvSpPr>
          <p:nvPr>
            <p:ph type="sldNum" sz="quarter" idx="10"/>
          </p:nvPr>
        </p:nvSpPr>
        <p:spPr/>
        <p:txBody>
          <a:bodyPr/>
          <a:lstStyle/>
          <a:p>
            <a:fld id="{1C88673D-61DE-41B6-8A49-7D60FDC0EC4B}" type="slidenum">
              <a:rPr lang="en-GB" smtClean="0"/>
              <a:t>24</a:t>
            </a:fld>
            <a:endParaRPr lang="en-GB"/>
          </a:p>
        </p:txBody>
      </p:sp>
    </p:spTree>
    <p:extLst>
      <p:ext uri="{BB962C8B-B14F-4D97-AF65-F5344CB8AC3E}">
        <p14:creationId xmlns:p14="http://schemas.microsoft.com/office/powerpoint/2010/main" val="5820245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386615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OWASP SAMM Wiki</a:t>
            </a:r>
          </a:p>
          <a:p>
            <a:endParaRPr lang="en-US" dirty="0" smtClean="0"/>
          </a:p>
          <a:p>
            <a:r>
              <a:rPr lang="en-US" dirty="0" smtClean="0"/>
              <a:t>Downloads</a:t>
            </a:r>
          </a:p>
          <a:p>
            <a:r>
              <a:rPr lang="en-US" dirty="0" smtClean="0"/>
              <a:t>Resources</a:t>
            </a:r>
          </a:p>
          <a:p>
            <a:r>
              <a:rPr lang="en-US" dirty="0" smtClean="0"/>
              <a:t>Community</a:t>
            </a:r>
          </a:p>
          <a:p>
            <a:r>
              <a:rPr lang="en-US" dirty="0" smtClean="0"/>
              <a:t>Talks</a:t>
            </a:r>
          </a:p>
          <a:p>
            <a:r>
              <a:rPr lang="en-US" dirty="0" smtClean="0"/>
              <a:t>etc.</a:t>
            </a:r>
            <a:endParaRPr lang="en-US" dirty="0"/>
          </a:p>
        </p:txBody>
      </p:sp>
      <p:sp>
        <p:nvSpPr>
          <p:cNvPr id="4" name="Slide Number Placeholder 3"/>
          <p:cNvSpPr>
            <a:spLocks noGrp="1"/>
          </p:cNvSpPr>
          <p:nvPr>
            <p:ph type="sldNum" sz="quarter" idx="10"/>
          </p:nvPr>
        </p:nvSpPr>
        <p:spPr/>
        <p:txBody>
          <a:bodyPr/>
          <a:lstStyle/>
          <a:p>
            <a:fld id="{1C88673D-61DE-41B6-8A49-7D60FDC0EC4B}" type="slidenum">
              <a:rPr lang="en-GB" smtClean="0"/>
              <a:t>26</a:t>
            </a:fld>
            <a:endParaRPr lang="en-GB"/>
          </a:p>
        </p:txBody>
      </p:sp>
    </p:spTree>
    <p:extLst>
      <p:ext uri="{BB962C8B-B14F-4D97-AF65-F5344CB8AC3E}">
        <p14:creationId xmlns:p14="http://schemas.microsoft.com/office/powerpoint/2010/main" val="20519107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That's all that I had for</a:t>
            </a:r>
            <a:r>
              <a:rPr lang="en-US" baseline="0" dirty="0" smtClean="0"/>
              <a:t> today, so I'll turn it back over to Ken.</a:t>
            </a:r>
            <a:endParaRPr lang="en-US" dirty="0"/>
          </a:p>
        </p:txBody>
      </p:sp>
      <p:sp>
        <p:nvSpPr>
          <p:cNvPr id="4" name="Slide Number Placeholder 3"/>
          <p:cNvSpPr>
            <a:spLocks noGrp="1"/>
          </p:cNvSpPr>
          <p:nvPr>
            <p:ph type="sldNum" sz="quarter" idx="10"/>
          </p:nvPr>
        </p:nvSpPr>
        <p:spPr/>
        <p:txBody>
          <a:bodyPr/>
          <a:lstStyle/>
          <a:p>
            <a:fld id="{1C88673D-61DE-41B6-8A49-7D60FDC0EC4B}" type="slidenum">
              <a:rPr lang="en-GB" smtClean="0"/>
              <a:t>27</a:t>
            </a:fld>
            <a:endParaRPr lang="en-GB"/>
          </a:p>
        </p:txBody>
      </p:sp>
    </p:spTree>
    <p:extLst>
      <p:ext uri="{BB962C8B-B14F-4D97-AF65-F5344CB8AC3E}">
        <p14:creationId xmlns:p14="http://schemas.microsoft.com/office/powerpoint/2010/main" val="1524263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Mentioned</a:t>
            </a:r>
            <a:r>
              <a:rPr lang="en-US" baseline="0" dirty="0" smtClean="0"/>
              <a:t> the </a:t>
            </a:r>
            <a:r>
              <a:rPr lang="en-US" baseline="0" dirty="0" smtClean="0"/>
              <a:t>SAMM toolbox a few times and wanted to show you a few things it can do.  This is the interview worksheet.</a:t>
            </a:r>
          </a:p>
          <a:p>
            <a:endParaRPr lang="en-US" baseline="0" dirty="0" smtClean="0"/>
          </a:p>
          <a:p>
            <a:r>
              <a:rPr lang="en-US" dirty="0" smtClean="0"/>
              <a:t>When the worksheet is completed, you can look</a:t>
            </a:r>
            <a:r>
              <a:rPr lang="en-US" baseline="0" dirty="0" smtClean="0"/>
              <a:t> at the scorecard</a:t>
            </a:r>
          </a:p>
          <a:p>
            <a:endParaRPr lang="en-US" baseline="0" dirty="0" smtClean="0"/>
          </a:p>
          <a:p>
            <a:r>
              <a:rPr lang="en-US" baseline="0" dirty="0" smtClean="0"/>
              <a:t>Shows you coverage in each of the maturity levels for each security practice.</a:t>
            </a:r>
          </a:p>
          <a:p>
            <a:endParaRPr lang="en-US" baseline="0" dirty="0" smtClean="0"/>
          </a:p>
          <a:p>
            <a:r>
              <a:rPr lang="en-US" baseline="0" dirty="0" smtClean="0"/>
              <a:t>Plus overall for each business function</a:t>
            </a:r>
          </a:p>
          <a:p>
            <a:endParaRPr lang="en-US" dirty="0"/>
          </a:p>
        </p:txBody>
      </p:sp>
      <p:sp>
        <p:nvSpPr>
          <p:cNvPr id="4" name="Slide Number Placeholder 3"/>
          <p:cNvSpPr>
            <a:spLocks noGrp="1"/>
          </p:cNvSpPr>
          <p:nvPr>
            <p:ph type="sldNum" sz="quarter" idx="10"/>
          </p:nvPr>
        </p:nvSpPr>
        <p:spPr/>
        <p:txBody>
          <a:bodyPr/>
          <a:lstStyle/>
          <a:p>
            <a:fld id="{1C88673D-61DE-41B6-8A49-7D60FDC0EC4B}" type="slidenum">
              <a:rPr lang="en-GB" smtClean="0"/>
              <a:t>28</a:t>
            </a:fld>
            <a:endParaRPr lang="en-GB"/>
          </a:p>
        </p:txBody>
      </p:sp>
    </p:spTree>
    <p:extLst>
      <p:ext uri="{BB962C8B-B14F-4D97-AF65-F5344CB8AC3E}">
        <p14:creationId xmlns:p14="http://schemas.microsoft.com/office/powerpoint/2010/main" val="1766581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like this quote from George Box, who has </a:t>
            </a:r>
            <a:r>
              <a:rPr lang="en-US" baseline="0" dirty="0" smtClean="0"/>
              <a:t>been called one of the great statistical minds of the 20</a:t>
            </a:r>
            <a:r>
              <a:rPr lang="en-US" baseline="30000" dirty="0" smtClean="0"/>
              <a:t>th</a:t>
            </a:r>
            <a:r>
              <a:rPr lang="en-US" baseline="0" dirty="0" smtClean="0"/>
              <a:t> century.</a:t>
            </a:r>
          </a:p>
          <a:p>
            <a:endParaRPr lang="en-US" baseline="0" dirty="0" smtClean="0"/>
          </a:p>
          <a:p>
            <a:r>
              <a:rPr lang="en-US" baseline="0" dirty="0" smtClean="0"/>
              <a:t>&lt;quote&gt;</a:t>
            </a:r>
          </a:p>
          <a:p>
            <a:endParaRPr lang="en-US" baseline="0" dirty="0" smtClean="0"/>
          </a:p>
          <a:p>
            <a:r>
              <a:rPr lang="en-US" baseline="0" dirty="0" smtClean="0"/>
              <a:t>The point is that you can’t find a model that will exactly describe reality, there too many variables.  Models are built in the academic world, we live in the real world.</a:t>
            </a:r>
          </a:p>
          <a:p>
            <a:r>
              <a:rPr lang="en-US" baseline="0" dirty="0" smtClean="0"/>
              <a:t>But, you can have a model that is close enough to be useful, and that is what SAMM is.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C88673D-61DE-41B6-8A49-7D60FDC0EC4B}" type="slidenum">
              <a:rPr lang="en-GB" smtClean="0"/>
              <a:t>3</a:t>
            </a:fld>
            <a:endParaRPr lang="en-GB"/>
          </a:p>
        </p:txBody>
      </p:sp>
    </p:spTree>
    <p:extLst>
      <p:ext uri="{BB962C8B-B14F-4D97-AF65-F5344CB8AC3E}">
        <p14:creationId xmlns:p14="http://schemas.microsoft.com/office/powerpoint/2010/main" val="758677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SAMM is built</a:t>
            </a:r>
            <a:r>
              <a:rPr lang="en-GB" baseline="0" dirty="0" smtClean="0"/>
              <a:t> on a few core principles.</a:t>
            </a:r>
          </a:p>
          <a:p>
            <a:endParaRPr lang="en-GB" baseline="0" dirty="0" smtClean="0"/>
          </a:p>
          <a:p>
            <a:r>
              <a:rPr lang="en-GB" baseline="0" dirty="0" smtClean="0"/>
              <a:t>First, an organization's </a:t>
            </a:r>
            <a:r>
              <a:rPr lang="en-GB" baseline="0" dirty="0" smtClean="0"/>
              <a:t>behaviour </a:t>
            </a:r>
            <a:r>
              <a:rPr lang="en-GB" baseline="0" dirty="0" smtClean="0"/>
              <a:t>changes slowly over time. Changes need to be smaller and iterative to really take hold and make a difference.  </a:t>
            </a:r>
          </a:p>
          <a:p>
            <a:endParaRPr lang="en-GB" baseline="0" dirty="0" smtClean="0"/>
          </a:p>
          <a:p>
            <a:r>
              <a:rPr lang="en-GB" baseline="0" dirty="0" smtClean="0"/>
              <a:t>Second, there is no single recipe that works for all organizations.  SAMM is built with this in mind, and supports an organization building a program that is tailored to their risk profile, culture, IT maturity, etc.</a:t>
            </a:r>
          </a:p>
          <a:p>
            <a:endParaRPr lang="en-GB" baseline="0" dirty="0" smtClean="0"/>
          </a:p>
          <a:p>
            <a:r>
              <a:rPr lang="en-GB" baseline="0" dirty="0" smtClean="0"/>
              <a:t>Thirdly, Guidance related to security activities must be prescriptive.  Too often, security initiatives fail due to poor details, lack of communication, or invalid assumptions.</a:t>
            </a:r>
          </a:p>
          <a:p>
            <a:endParaRPr lang="en-GB" baseline="0" dirty="0" smtClean="0"/>
          </a:p>
          <a:p>
            <a:r>
              <a:rPr lang="en-GB" dirty="0" smtClean="0"/>
              <a:t>Overall, the success of the program will be based on being simple, well-defined, and measurable.</a:t>
            </a:r>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552600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Version 1.0 of </a:t>
            </a:r>
            <a:r>
              <a:rPr lang="en-US" baseline="0" dirty="0" err="1" smtClean="0"/>
              <a:t>OpenSAMM</a:t>
            </a:r>
            <a:r>
              <a:rPr lang="en-US" baseline="0" dirty="0" smtClean="0"/>
              <a:t> was </a:t>
            </a:r>
            <a:r>
              <a:rPr lang="en-US" sz="1200" b="0" kern="1200" dirty="0" smtClean="0">
                <a:solidFill>
                  <a:schemeClr val="tx1"/>
                </a:solidFill>
                <a:effectLst/>
                <a:latin typeface="+mn-lt"/>
                <a:ea typeface="+mn-ea"/>
                <a:cs typeface="+mn-cs"/>
              </a:rPr>
              <a:t>originally created </a:t>
            </a:r>
            <a:r>
              <a:rPr lang="en-US" sz="1200" kern="1200" dirty="0" smtClean="0">
                <a:solidFill>
                  <a:schemeClr val="tx1"/>
                </a:solidFill>
                <a:effectLst/>
                <a:latin typeface="+mn-lt"/>
                <a:ea typeface="+mn-ea"/>
                <a:cs typeface="+mn-cs"/>
              </a:rPr>
              <a:t>through the </a:t>
            </a:r>
            <a:r>
              <a:rPr lang="en-US" sz="1200" kern="1200" dirty="0" err="1" smtClean="0">
                <a:solidFill>
                  <a:schemeClr val="tx1"/>
                </a:solidFill>
                <a:effectLst/>
                <a:latin typeface="+mn-lt"/>
                <a:ea typeface="+mn-ea"/>
                <a:cs typeface="+mn-cs"/>
              </a:rPr>
              <a:t>OpenSAMM</a:t>
            </a:r>
            <a:r>
              <a:rPr lang="en-US" sz="1200" kern="1200" dirty="0" smtClean="0">
                <a:solidFill>
                  <a:schemeClr val="tx1"/>
                </a:solidFill>
                <a:effectLst/>
                <a:latin typeface="+mn-lt"/>
                <a:ea typeface="+mn-ea"/>
                <a:cs typeface="+mn-cs"/>
              </a:rPr>
              <a:t> Project led by </a:t>
            </a:r>
            <a:r>
              <a:rPr lang="en-US" sz="1200" kern="1200" dirty="0" err="1" smtClean="0">
                <a:solidFill>
                  <a:schemeClr val="tx1"/>
                </a:solidFill>
                <a:effectLst/>
                <a:latin typeface="+mn-lt"/>
                <a:ea typeface="+mn-ea"/>
                <a:cs typeface="+mn-cs"/>
              </a:rPr>
              <a:t>Pravir</a:t>
            </a:r>
            <a:r>
              <a:rPr lang="en-US" sz="1200" kern="1200" dirty="0" smtClean="0">
                <a:solidFill>
                  <a:schemeClr val="tx1"/>
                </a:solidFill>
                <a:effectLst/>
                <a:latin typeface="+mn-lt"/>
                <a:ea typeface="+mn-ea"/>
                <a:cs typeface="+mn-cs"/>
              </a:rPr>
              <a:t> Chandra (</a:t>
            </a:r>
            <a:r>
              <a:rPr lang="en-US" sz="1200" kern="1200" dirty="0" err="1" smtClean="0">
                <a:solidFill>
                  <a:schemeClr val="tx1"/>
                </a:solidFill>
                <a:effectLst/>
                <a:latin typeface="+mn-lt"/>
                <a:ea typeface="+mn-ea"/>
                <a:cs typeface="+mn-cs"/>
              </a:rPr>
              <a:t>chandra@owasp.org</a:t>
            </a:r>
            <a:r>
              <a:rPr lang="en-US" sz="1200" kern="1200" dirty="0" smtClean="0">
                <a:solidFill>
                  <a:schemeClr val="tx1"/>
                </a:solidFill>
                <a:effectLst/>
                <a:latin typeface="+mn-lt"/>
                <a:ea typeface="+mn-ea"/>
                <a:cs typeface="+mn-cs"/>
              </a:rPr>
              <a:t>), an independent software security consultant. Creation of the first draft was made possible through funding from Fortify Software, Inc. </a:t>
            </a:r>
            <a:endParaRPr lang="en-US" dirty="0" smtClean="0">
              <a:effectLst/>
            </a:endParaRPr>
          </a:p>
          <a:p>
            <a:endParaRPr lang="en-US" baseline="0" dirty="0" smtClean="0"/>
          </a:p>
          <a:p>
            <a:r>
              <a:rPr lang="en-US" baseline="0" dirty="0" smtClean="0"/>
              <a:t>After a number of years, a small group got together at OWASP and worked together to breath some life into SAMM as an OWASP project.</a:t>
            </a:r>
          </a:p>
          <a:p>
            <a:endParaRPr lang="en-US" baseline="0" dirty="0" smtClean="0"/>
          </a:p>
          <a:p>
            <a:r>
              <a:rPr lang="en-US" sz="1200" kern="1200" dirty="0" smtClean="0">
                <a:solidFill>
                  <a:schemeClr val="tx1"/>
                </a:solidFill>
                <a:effectLst/>
                <a:latin typeface="+mn-lt"/>
                <a:ea typeface="+mn-ea"/>
                <a:cs typeface="+mn-cs"/>
              </a:rPr>
              <a:t>Version 1.1 of SAMM expand</a:t>
            </a:r>
            <a:r>
              <a:rPr lang="en-US" sz="1200" b="0" kern="1200" dirty="0" smtClean="0">
                <a:solidFill>
                  <a:schemeClr val="tx1"/>
                </a:solidFill>
                <a:effectLst/>
                <a:latin typeface="+mn-lt"/>
                <a:ea typeface="+mn-ea"/>
                <a:cs typeface="+mn-cs"/>
              </a:rPr>
              <a:t>ed </a:t>
            </a:r>
            <a:r>
              <a:rPr lang="en-US" sz="1200" kern="1200" dirty="0" smtClean="0">
                <a:solidFill>
                  <a:schemeClr val="tx1"/>
                </a:solidFill>
                <a:effectLst/>
                <a:latin typeface="+mn-lt"/>
                <a:ea typeface="+mn-ea"/>
                <a:cs typeface="+mn-cs"/>
              </a:rPr>
              <a:t>and restructure</a:t>
            </a:r>
            <a:r>
              <a:rPr lang="en-US" sz="1200" b="0" kern="1200" dirty="0" smtClean="0">
                <a:solidFill>
                  <a:schemeClr val="tx1"/>
                </a:solidFill>
                <a:effectLst/>
                <a:latin typeface="+mn-lt"/>
                <a:ea typeface="+mn-ea"/>
                <a:cs typeface="+mn-cs"/>
              </a:rPr>
              <a:t>d </a:t>
            </a:r>
            <a:r>
              <a:rPr lang="en-US" sz="1200" kern="1200" dirty="0" smtClean="0">
                <a:solidFill>
                  <a:schemeClr val="tx1"/>
                </a:solidFill>
                <a:effectLst/>
                <a:latin typeface="+mn-lt"/>
                <a:ea typeface="+mn-ea"/>
                <a:cs typeface="+mn-cs"/>
              </a:rPr>
              <a:t>its predecessor into </a:t>
            </a:r>
            <a:r>
              <a:rPr lang="en-US" sz="1200" b="0" kern="1200" dirty="0" smtClean="0">
                <a:solidFill>
                  <a:schemeClr val="tx1"/>
                </a:solidFill>
                <a:effectLst/>
                <a:latin typeface="+mn-lt"/>
                <a:ea typeface="+mn-ea"/>
                <a:cs typeface="+mn-cs"/>
              </a:rPr>
              <a:t>four </a:t>
            </a:r>
            <a:r>
              <a:rPr lang="en-US" sz="1200" kern="1200" dirty="0" smtClean="0">
                <a:solidFill>
                  <a:schemeClr val="tx1"/>
                </a:solidFill>
                <a:effectLst/>
                <a:latin typeface="+mn-lt"/>
                <a:ea typeface="+mn-ea"/>
                <a:cs typeface="+mn-cs"/>
              </a:rPr>
              <a:t>complementary resources: </a:t>
            </a:r>
          </a:p>
          <a:p>
            <a:r>
              <a:rPr lang="en-US" sz="1200" kern="1200" dirty="0" smtClean="0">
                <a:solidFill>
                  <a:schemeClr val="tx1"/>
                </a:solidFill>
                <a:effectLst/>
                <a:latin typeface="+mn-lt"/>
                <a:ea typeface="+mn-ea"/>
                <a:cs typeface="+mn-cs"/>
              </a:rPr>
              <a:t>Core Document: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that describes the core SAMM model </a:t>
            </a:r>
          </a:p>
          <a:p>
            <a:r>
              <a:rPr lang="en-US" sz="1200" kern="1200" dirty="0" smtClean="0">
                <a:solidFill>
                  <a:schemeClr val="tx1"/>
                </a:solidFill>
                <a:effectLst/>
                <a:latin typeface="+mn-lt"/>
                <a:ea typeface="+mn-ea"/>
                <a:cs typeface="+mn-cs"/>
              </a:rPr>
              <a:t>How</a:t>
            </a:r>
            <a:r>
              <a:rPr lang="en-US" sz="1200" b="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To Guide: that explains how to apply the model</a:t>
            </a:r>
          </a:p>
          <a:p>
            <a:r>
              <a:rPr lang="en-US" sz="1200" kern="1200" dirty="0" smtClean="0">
                <a:solidFill>
                  <a:schemeClr val="tx1"/>
                </a:solidFill>
                <a:effectLst/>
                <a:latin typeface="+mn-lt"/>
                <a:ea typeface="+mn-ea"/>
                <a:cs typeface="+mn-cs"/>
              </a:rPr>
              <a:t>Quick Start Guide: </a:t>
            </a:r>
            <a:r>
              <a:rPr lang="en-US" sz="1200" b="0" kern="1200" dirty="0" smtClean="0">
                <a:solidFill>
                  <a:schemeClr val="tx1"/>
                </a:solidFill>
                <a:effectLst/>
                <a:latin typeface="+mn-lt"/>
                <a:ea typeface="+mn-ea"/>
                <a:cs typeface="+mn-cs"/>
              </a:rPr>
              <a:t>to help accelerate learning and adoption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Toolbox (spreadsheet): that </a:t>
            </a:r>
            <a:r>
              <a:rPr lang="en-US" sz="1200" b="0" kern="1200" dirty="0" smtClean="0">
                <a:solidFill>
                  <a:schemeClr val="tx1"/>
                </a:solidFill>
                <a:effectLst/>
                <a:latin typeface="+mn-lt"/>
                <a:ea typeface="+mn-ea"/>
                <a:cs typeface="+mn-cs"/>
              </a:rPr>
              <a:t>provides simple automation for data collection, metrics, and graphs</a:t>
            </a:r>
            <a:r>
              <a:rPr lang="en-US" sz="1200" kern="1200" dirty="0" smtClean="0">
                <a:solidFill>
                  <a:schemeClr val="tx1"/>
                </a:solidFill>
                <a:effectLst/>
                <a:latin typeface="+mn-lt"/>
                <a:ea typeface="+mn-ea"/>
                <a:cs typeface="+mn-cs"/>
              </a:rPr>
              <a:t>. </a:t>
            </a:r>
          </a:p>
          <a:p>
            <a:endParaRPr lang="en-US" dirty="0" smtClean="0"/>
          </a:p>
          <a:p>
            <a:r>
              <a:rPr lang="en-US" dirty="0" smtClean="0"/>
              <a:t>We’ve released v1.5 of SAMM which </a:t>
            </a:r>
            <a:r>
              <a:rPr lang="en-US" sz="1200" b="0" kern="1200" dirty="0" smtClean="0">
                <a:solidFill>
                  <a:schemeClr val="tx1"/>
                </a:solidFill>
                <a:effectLst/>
                <a:latin typeface="+mn-lt"/>
                <a:ea typeface="+mn-ea"/>
                <a:cs typeface="+mn-cs"/>
              </a:rPr>
              <a:t>incorporates a refinement of the scoring model to provide more granularity to the scoring in an assessment. Now an organization will get credit for all the related work done in a practice rather than having the base number held at the highest completed maturity level. </a:t>
            </a:r>
          </a:p>
          <a:p>
            <a:endParaRPr lang="en-US" sz="1200" b="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We</a:t>
            </a:r>
            <a:r>
              <a:rPr lang="en-US" sz="1200" b="0" kern="1200" baseline="0" dirty="0" smtClean="0">
                <a:solidFill>
                  <a:schemeClr val="tx1"/>
                </a:solidFill>
                <a:effectLst/>
                <a:latin typeface="+mn-lt"/>
                <a:ea typeface="+mn-ea"/>
                <a:cs typeface="+mn-cs"/>
              </a:rPr>
              <a:t> are actively working toward v2.0.</a:t>
            </a:r>
            <a:endParaRPr lang="en-US" sz="1200" b="0" kern="1200" dirty="0" smtClean="0">
              <a:solidFill>
                <a:schemeClr val="tx1"/>
              </a:solidFill>
              <a:effectLst/>
              <a:latin typeface="+mn-lt"/>
              <a:ea typeface="+mn-ea"/>
              <a:cs typeface="+mn-cs"/>
            </a:endParaRPr>
          </a:p>
          <a:p>
            <a:endParaRPr lang="en-US" sz="1200" b="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The updated scoring model has been designed to help SAMM assessors and organizations avoid the awkward discussion on whether to mark an answer yes or no when it is honestly something in between, and to show incremental improvements. </a:t>
            </a:r>
            <a:endParaRPr lang="en-US" dirty="0" smtClean="0"/>
          </a:p>
          <a:p>
            <a:endParaRPr lang="en-US" dirty="0"/>
          </a:p>
        </p:txBody>
      </p:sp>
      <p:sp>
        <p:nvSpPr>
          <p:cNvPr id="4" name="Slide Number Placeholder 3"/>
          <p:cNvSpPr>
            <a:spLocks noGrp="1"/>
          </p:cNvSpPr>
          <p:nvPr>
            <p:ph type="sldNum" sz="quarter" idx="10"/>
          </p:nvPr>
        </p:nvSpPr>
        <p:spPr/>
        <p:txBody>
          <a:bodyPr/>
          <a:lstStyle/>
          <a:p>
            <a:fld id="{1C88673D-61DE-41B6-8A49-7D60FDC0EC4B}" type="slidenum">
              <a:rPr lang="en-GB" smtClean="0"/>
              <a:t>5</a:t>
            </a:fld>
            <a:endParaRPr lang="en-GB"/>
          </a:p>
        </p:txBody>
      </p:sp>
    </p:spTree>
    <p:extLst>
      <p:ext uri="{BB962C8B-B14F-4D97-AF65-F5344CB8AC3E}">
        <p14:creationId xmlns:p14="http://schemas.microsoft.com/office/powerpoint/2010/main" val="658967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SAMM is defined in different levels.</a:t>
            </a:r>
          </a:p>
          <a:p>
            <a:endParaRPr lang="en-US" baseline="0" dirty="0" smtClean="0"/>
          </a:p>
          <a:p>
            <a:r>
              <a:rPr lang="en-US" sz="1200" b="1" i="1" kern="1200" dirty="0" smtClean="0">
                <a:solidFill>
                  <a:schemeClr val="tx1"/>
                </a:solidFill>
                <a:effectLst/>
                <a:latin typeface="+mn-lt"/>
                <a:ea typeface="+mn-ea"/>
                <a:cs typeface="+mn-cs"/>
              </a:rPr>
              <a:t>At the highest level, SAMM defines four critical </a:t>
            </a:r>
            <a:r>
              <a:rPr lang="en-US" sz="1200" b="1" kern="1200" dirty="0" smtClean="0">
                <a:solidFill>
                  <a:schemeClr val="tx1"/>
                </a:solidFill>
                <a:effectLst/>
                <a:latin typeface="+mn-lt"/>
                <a:ea typeface="+mn-ea"/>
                <a:cs typeface="+mn-cs"/>
              </a:rPr>
              <a:t>business functions</a:t>
            </a:r>
            <a:r>
              <a:rPr lang="en-US" sz="1200" b="1"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Each </a:t>
            </a:r>
            <a:r>
              <a:rPr lang="en-US" sz="1200" b="0" kern="1200" dirty="0" smtClean="0">
                <a:solidFill>
                  <a:schemeClr val="tx1"/>
                </a:solidFill>
                <a:effectLst/>
                <a:latin typeface="+mn-lt"/>
                <a:ea typeface="+mn-ea"/>
                <a:cs typeface="+mn-cs"/>
              </a:rPr>
              <a:t>b</a:t>
            </a:r>
            <a:r>
              <a:rPr lang="en-US" sz="1200" kern="1200" dirty="0" smtClean="0">
                <a:solidFill>
                  <a:schemeClr val="tx1"/>
                </a:solidFill>
                <a:effectLst/>
                <a:latin typeface="+mn-lt"/>
                <a:ea typeface="+mn-ea"/>
                <a:cs typeface="+mn-cs"/>
              </a:rPr>
              <a:t>usiness </a:t>
            </a:r>
            <a:r>
              <a:rPr lang="en-US" sz="1200" b="0" kern="1200" dirty="0" smtClean="0">
                <a:solidFill>
                  <a:schemeClr val="tx1"/>
                </a:solidFill>
                <a:effectLst/>
                <a:latin typeface="+mn-lt"/>
                <a:ea typeface="+mn-ea"/>
                <a:cs typeface="+mn-cs"/>
              </a:rPr>
              <a:t>f</a:t>
            </a:r>
            <a:r>
              <a:rPr lang="en-US" sz="1200" kern="1200" dirty="0" smtClean="0">
                <a:solidFill>
                  <a:schemeClr val="tx1"/>
                </a:solidFill>
                <a:effectLst/>
                <a:latin typeface="+mn-lt"/>
                <a:ea typeface="+mn-ea"/>
                <a:cs typeface="+mn-cs"/>
              </a:rPr>
              <a:t>unction is a category of activities related to the nuts-and-bolts of software development. </a:t>
            </a:r>
          </a:p>
          <a:p>
            <a:endParaRPr lang="en-US" dirty="0" smtClean="0"/>
          </a:p>
          <a:p>
            <a:r>
              <a:rPr lang="en-US" sz="1200" b="1" i="1" kern="1200" dirty="0" smtClean="0">
                <a:solidFill>
                  <a:schemeClr val="tx1"/>
                </a:solidFill>
                <a:effectLst/>
                <a:latin typeface="+mn-lt"/>
                <a:ea typeface="+mn-ea"/>
                <a:cs typeface="+mn-cs"/>
              </a:rPr>
              <a:t>For each business function, SAMM defines three </a:t>
            </a:r>
            <a:r>
              <a:rPr lang="en-US" sz="1200" b="1" kern="1200" dirty="0" smtClean="0">
                <a:solidFill>
                  <a:schemeClr val="tx1"/>
                </a:solidFill>
                <a:effectLst/>
                <a:latin typeface="+mn-lt"/>
                <a:ea typeface="+mn-ea"/>
                <a:cs typeface="+mn-cs"/>
              </a:rPr>
              <a:t>security practices</a:t>
            </a:r>
            <a:r>
              <a:rPr lang="en-US" sz="1200" b="1"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Each </a:t>
            </a:r>
            <a:r>
              <a:rPr lang="en-US" sz="1200" b="0" kern="1200" dirty="0" smtClean="0">
                <a:solidFill>
                  <a:schemeClr val="tx1"/>
                </a:solidFill>
                <a:effectLst/>
                <a:latin typeface="+mn-lt"/>
                <a:ea typeface="+mn-ea"/>
                <a:cs typeface="+mn-cs"/>
              </a:rPr>
              <a:t>s</a:t>
            </a:r>
            <a:r>
              <a:rPr lang="en-US" sz="1200" kern="1200" dirty="0" smtClean="0">
                <a:solidFill>
                  <a:schemeClr val="tx1"/>
                </a:solidFill>
                <a:effectLst/>
                <a:latin typeface="+mn-lt"/>
                <a:ea typeface="+mn-ea"/>
                <a:cs typeface="+mn-cs"/>
              </a:rPr>
              <a:t>ecurity </a:t>
            </a:r>
            <a:r>
              <a:rPr lang="en-US" sz="1200" b="0" kern="1200" dirty="0" smtClean="0">
                <a:solidFill>
                  <a:schemeClr val="tx1"/>
                </a:solidFill>
                <a:effectLst/>
                <a:latin typeface="+mn-lt"/>
                <a:ea typeface="+mn-ea"/>
                <a:cs typeface="+mn-cs"/>
              </a:rPr>
              <a:t>p</a:t>
            </a:r>
            <a:r>
              <a:rPr lang="en-US" sz="1200" kern="1200" dirty="0" smtClean="0">
                <a:solidFill>
                  <a:schemeClr val="tx1"/>
                </a:solidFill>
                <a:effectLst/>
                <a:latin typeface="+mn-lt"/>
                <a:ea typeface="+mn-ea"/>
                <a:cs typeface="+mn-cs"/>
              </a:rPr>
              <a:t>ractice is an area of security-related activities that build assurance for the related </a:t>
            </a:r>
            <a:r>
              <a:rPr lang="en-US" sz="1200" b="0" kern="1200" dirty="0" smtClean="0">
                <a:solidFill>
                  <a:schemeClr val="tx1"/>
                </a:solidFill>
                <a:effectLst/>
                <a:latin typeface="+mn-lt"/>
                <a:ea typeface="+mn-ea"/>
                <a:cs typeface="+mn-cs"/>
              </a:rPr>
              <a:t>b</a:t>
            </a:r>
            <a:r>
              <a:rPr lang="en-US" sz="1200" kern="1200" dirty="0" smtClean="0">
                <a:solidFill>
                  <a:schemeClr val="tx1"/>
                </a:solidFill>
                <a:effectLst/>
                <a:latin typeface="+mn-lt"/>
                <a:ea typeface="+mn-ea"/>
                <a:cs typeface="+mn-cs"/>
              </a:rPr>
              <a:t>usiness </a:t>
            </a:r>
            <a:r>
              <a:rPr lang="en-US" sz="1200" b="0" kern="1200" dirty="0" smtClean="0">
                <a:solidFill>
                  <a:schemeClr val="tx1"/>
                </a:solidFill>
                <a:effectLst/>
                <a:latin typeface="+mn-lt"/>
                <a:ea typeface="+mn-ea"/>
                <a:cs typeface="+mn-cs"/>
              </a:rPr>
              <a:t>f</a:t>
            </a:r>
            <a:r>
              <a:rPr lang="en-US" sz="1200" kern="1200" dirty="0" smtClean="0">
                <a:solidFill>
                  <a:schemeClr val="tx1"/>
                </a:solidFill>
                <a:effectLst/>
                <a:latin typeface="+mn-lt"/>
                <a:ea typeface="+mn-ea"/>
                <a:cs typeface="+mn-cs"/>
              </a:rPr>
              <a:t>unction. </a:t>
            </a:r>
          </a:p>
          <a:p>
            <a:endParaRPr lang="en-US" sz="1200" b="1" i="1" kern="1200" dirty="0" smtClean="0">
              <a:solidFill>
                <a:schemeClr val="tx1"/>
              </a:solidFill>
              <a:effectLst/>
              <a:latin typeface="+mn-lt"/>
              <a:ea typeface="+mn-ea"/>
              <a:cs typeface="+mn-cs"/>
            </a:endParaRPr>
          </a:p>
          <a:p>
            <a:r>
              <a:rPr lang="en-US" sz="1200" b="1" i="1" kern="1200" dirty="0" smtClean="0">
                <a:solidFill>
                  <a:schemeClr val="tx1"/>
                </a:solidFill>
                <a:effectLst/>
                <a:latin typeface="+mn-lt"/>
                <a:ea typeface="+mn-ea"/>
                <a:cs typeface="+mn-cs"/>
              </a:rPr>
              <a:t>For each security practice, SAMM defines three </a:t>
            </a:r>
            <a:r>
              <a:rPr lang="en-US" sz="1200" b="1" kern="1200" dirty="0" smtClean="0">
                <a:solidFill>
                  <a:schemeClr val="tx1"/>
                </a:solidFill>
                <a:effectLst/>
                <a:latin typeface="+mn-lt"/>
                <a:ea typeface="+mn-ea"/>
                <a:cs typeface="+mn-cs"/>
              </a:rPr>
              <a:t>maturity levels </a:t>
            </a:r>
            <a:r>
              <a:rPr lang="en-US" sz="1200" b="1" i="1" kern="1200" dirty="0" smtClean="0">
                <a:solidFill>
                  <a:schemeClr val="tx1"/>
                </a:solidFill>
                <a:effectLst/>
                <a:latin typeface="+mn-lt"/>
                <a:ea typeface="+mn-ea"/>
                <a:cs typeface="+mn-cs"/>
              </a:rPr>
              <a:t>as </a:t>
            </a:r>
            <a:r>
              <a:rPr lang="en-US" sz="1200" b="1" kern="1200" dirty="0" smtClean="0">
                <a:solidFill>
                  <a:schemeClr val="tx1"/>
                </a:solidFill>
                <a:effectLst/>
                <a:latin typeface="+mn-lt"/>
                <a:ea typeface="+mn-ea"/>
                <a:cs typeface="+mn-cs"/>
              </a:rPr>
              <a:t>objectives</a:t>
            </a:r>
            <a:r>
              <a:rPr lang="en-US" sz="1200" kern="1200" dirty="0" smtClean="0">
                <a:solidFill>
                  <a:schemeClr val="tx1"/>
                </a:solidFill>
                <a:effectLst/>
                <a:latin typeface="+mn-lt"/>
                <a:ea typeface="+mn-ea"/>
                <a:cs typeface="+mn-cs"/>
              </a:rPr>
              <a:t>. Each </a:t>
            </a:r>
            <a:r>
              <a:rPr lang="en-US" sz="1200" b="0" kern="1200" dirty="0" smtClean="0">
                <a:solidFill>
                  <a:schemeClr val="tx1"/>
                </a:solidFill>
                <a:effectLst/>
                <a:latin typeface="+mn-lt"/>
                <a:ea typeface="+mn-ea"/>
                <a:cs typeface="+mn-cs"/>
              </a:rPr>
              <a:t>l</a:t>
            </a:r>
            <a:r>
              <a:rPr lang="en-US" sz="1200" kern="1200" dirty="0" smtClean="0">
                <a:solidFill>
                  <a:schemeClr val="tx1"/>
                </a:solidFill>
                <a:effectLst/>
                <a:latin typeface="+mn-lt"/>
                <a:ea typeface="+mn-ea"/>
                <a:cs typeface="+mn-cs"/>
              </a:rPr>
              <a:t>evel within a </a:t>
            </a:r>
            <a:r>
              <a:rPr lang="en-US" sz="1200" b="0" kern="1200" dirty="0" smtClean="0">
                <a:solidFill>
                  <a:schemeClr val="tx1"/>
                </a:solidFill>
                <a:effectLst/>
                <a:latin typeface="+mn-lt"/>
                <a:ea typeface="+mn-ea"/>
                <a:cs typeface="+mn-cs"/>
              </a:rPr>
              <a:t>s</a:t>
            </a:r>
            <a:r>
              <a:rPr lang="en-US" sz="1200" kern="1200" dirty="0" smtClean="0">
                <a:solidFill>
                  <a:schemeClr val="tx1"/>
                </a:solidFill>
                <a:effectLst/>
                <a:latin typeface="+mn-lt"/>
                <a:ea typeface="+mn-ea"/>
                <a:cs typeface="+mn-cs"/>
              </a:rPr>
              <a:t>ecurity </a:t>
            </a:r>
            <a:r>
              <a:rPr lang="en-US" sz="1200" b="0" kern="1200" dirty="0" smtClean="0">
                <a:solidFill>
                  <a:schemeClr val="tx1"/>
                </a:solidFill>
                <a:effectLst/>
                <a:latin typeface="+mn-lt"/>
                <a:ea typeface="+mn-ea"/>
                <a:cs typeface="+mn-cs"/>
              </a:rPr>
              <a:t>p</a:t>
            </a:r>
            <a:r>
              <a:rPr lang="en-US" sz="1200" kern="1200" dirty="0" smtClean="0">
                <a:solidFill>
                  <a:schemeClr val="tx1"/>
                </a:solidFill>
                <a:effectLst/>
                <a:latin typeface="+mn-lt"/>
                <a:ea typeface="+mn-ea"/>
                <a:cs typeface="+mn-cs"/>
              </a:rPr>
              <a:t>ractice is characterized by a successively more sophisticated </a:t>
            </a:r>
            <a:r>
              <a:rPr lang="en-US" sz="1200" b="0" kern="1200" dirty="0" smtClean="0">
                <a:solidFill>
                  <a:schemeClr val="tx1"/>
                </a:solidFill>
                <a:effectLst/>
                <a:latin typeface="+mn-lt"/>
                <a:ea typeface="+mn-ea"/>
                <a:cs typeface="+mn-cs"/>
              </a:rPr>
              <a:t>o</a:t>
            </a:r>
            <a:r>
              <a:rPr lang="en-US" sz="1200" kern="1200" dirty="0" smtClean="0">
                <a:solidFill>
                  <a:schemeClr val="tx1"/>
                </a:solidFill>
                <a:effectLst/>
                <a:latin typeface="+mn-lt"/>
                <a:ea typeface="+mn-ea"/>
                <a:cs typeface="+mn-cs"/>
              </a:rPr>
              <a:t>bjective defined by specific activities</a:t>
            </a:r>
            <a:r>
              <a:rPr lang="en-US" sz="1200" b="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more stringent success metrics than the previous level. </a:t>
            </a:r>
            <a:endParaRPr lang="en-US" dirty="0" smtClean="0"/>
          </a:p>
          <a:p>
            <a:endParaRPr lang="en-US" dirty="0" smtClean="0"/>
          </a:p>
          <a:p>
            <a:r>
              <a:rPr lang="en-US" dirty="0" smtClean="0"/>
              <a:t>If you look at the framework, you can see that Governance</a:t>
            </a:r>
            <a:r>
              <a:rPr lang="en-US" baseline="0" dirty="0" smtClean="0"/>
              <a:t> is more focused on the program itself, looking at the more strategic elements, policy, education, etc.</a:t>
            </a:r>
          </a:p>
          <a:p>
            <a:endParaRPr lang="en-US" baseline="0" dirty="0" smtClean="0"/>
          </a:p>
          <a:p>
            <a:r>
              <a:rPr lang="en-US" baseline="0" dirty="0" smtClean="0"/>
              <a:t>Construction, Verification, and Operations cover the core of a development lifecycle.  Construction is looking at design and implementation, Verification is more focused on the testing/verifying aspects, and Operations is issue management and infrastructure that the apps live on.</a:t>
            </a:r>
            <a:endParaRPr lang="en-US" dirty="0" smtClean="0"/>
          </a:p>
        </p:txBody>
      </p:sp>
      <p:sp>
        <p:nvSpPr>
          <p:cNvPr id="4" name="Slide Number Placeholder 3"/>
          <p:cNvSpPr>
            <a:spLocks noGrp="1"/>
          </p:cNvSpPr>
          <p:nvPr>
            <p:ph type="sldNum" idx="10"/>
          </p:nvPr>
        </p:nvSpPr>
        <p:spPr/>
        <p:txBody>
          <a:bodyPr/>
          <a:lstStyle/>
          <a:p>
            <a:fld id="{D359A295-449D-AB42-81F3-A0A0C73C14CD}" type="slidenum">
              <a:rPr lang="en-US" smtClean="0"/>
              <a:pPr/>
              <a:t>6</a:t>
            </a:fld>
            <a:endParaRPr lang="en-US"/>
          </a:p>
        </p:txBody>
      </p:sp>
    </p:spTree>
    <p:extLst>
      <p:ext uri="{BB962C8B-B14F-4D97-AF65-F5344CB8AC3E}">
        <p14:creationId xmlns:p14="http://schemas.microsoft.com/office/powerpoint/2010/main" val="2914269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everyone needs</a:t>
            </a:r>
            <a:r>
              <a:rPr lang="en-US" baseline="0" dirty="0" smtClean="0"/>
              <a:t> to make level 3 in all areas.</a:t>
            </a:r>
          </a:p>
          <a:p>
            <a:r>
              <a:rPr lang="en-US" baseline="0" dirty="0" smtClean="0"/>
              <a:t>Similar to six sigma or CMMI, the goal is not to max out every practice.</a:t>
            </a:r>
          </a:p>
          <a:p>
            <a:r>
              <a:rPr lang="en-US" baseline="0" dirty="0" smtClean="0"/>
              <a:t>Honestly, that probably wouldn't be a good use of your limited resources.</a:t>
            </a:r>
            <a:endParaRPr lang="en-US" dirty="0" smtClean="0"/>
          </a:p>
          <a:p>
            <a:endParaRPr lang="en-US" dirty="0" smtClean="0"/>
          </a:p>
          <a:p>
            <a:r>
              <a:rPr lang="en-US" dirty="0" smtClean="0"/>
              <a:t>What the target maturity should be for your</a:t>
            </a:r>
            <a:r>
              <a:rPr lang="en-US" baseline="0" dirty="0" smtClean="0"/>
              <a:t> organization is largely up to you.</a:t>
            </a:r>
          </a:p>
          <a:p>
            <a:endParaRPr lang="en-US" baseline="0" dirty="0" smtClean="0"/>
          </a:p>
          <a:p>
            <a:r>
              <a:rPr lang="en-US" dirty="0" smtClean="0"/>
              <a:t>Previous</a:t>
            </a:r>
            <a:r>
              <a:rPr lang="en-US" baseline="0" dirty="0" smtClean="0"/>
              <a:t>ly in SAMM and most models the questions are Yes/No, which is great from an academic perspective, but in the real world the answer many time lies in between the two.</a:t>
            </a:r>
          </a:p>
          <a:p>
            <a:endParaRPr lang="en-US" baseline="0" dirty="0" smtClean="0"/>
          </a:p>
          <a:p>
            <a:r>
              <a:rPr lang="en-US" baseline="0" dirty="0" smtClean="0"/>
              <a:t>In v1.5 we have modified the scoring model to provide multiple choice answers to allow for a more accurate assessment.</a:t>
            </a:r>
          </a:p>
          <a:p>
            <a:endParaRPr lang="en-US" dirty="0" smtClean="0"/>
          </a:p>
          <a:p>
            <a:r>
              <a:rPr lang="en-US" dirty="0" smtClean="0"/>
              <a:t>For example: answer the following question for Education and Guidance</a:t>
            </a:r>
            <a:r>
              <a:rPr lang="en-US" baseline="0" dirty="0" smtClean="0"/>
              <a:t> Level 2</a:t>
            </a:r>
            <a:r>
              <a:rPr lang="en-US"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Are those involved in the development process given role-specific security training and guidance? </a:t>
            </a:r>
            <a:endParaRPr lang="en-US" dirty="0" smtClean="0"/>
          </a:p>
          <a:p>
            <a:endParaRPr lang="en-US" dirty="0" smtClean="0"/>
          </a:p>
          <a:p>
            <a:r>
              <a:rPr lang="en-US" dirty="0" smtClean="0"/>
              <a:t>You know you have trained some of the developers</a:t>
            </a:r>
            <a:r>
              <a:rPr lang="en-US" baseline="0" dirty="0" smtClean="0"/>
              <a:t> and would like to train some project manager and testers.</a:t>
            </a:r>
            <a:endParaRPr lang="en-US" dirty="0" smtClean="0"/>
          </a:p>
          <a:p>
            <a:endParaRPr lang="en-US" dirty="0" smtClean="0"/>
          </a:p>
          <a:p>
            <a:r>
              <a:rPr lang="en-US" dirty="0" smtClean="0"/>
              <a:t>But given the question, do you answer Yes</a:t>
            </a:r>
            <a:r>
              <a:rPr lang="en-US" baseline="0" dirty="0" smtClean="0"/>
              <a:t> or No?</a:t>
            </a:r>
          </a:p>
          <a:p>
            <a:endParaRPr lang="en-US" baseline="0" dirty="0" smtClean="0"/>
          </a:p>
          <a:p>
            <a:r>
              <a:rPr lang="en-US" dirty="0" smtClean="0"/>
              <a:t>If you answer no, you get no credit</a:t>
            </a:r>
            <a:r>
              <a:rPr lang="en-US" baseline="0" dirty="0" smtClean="0"/>
              <a:t> and it looks like you aren't working on it, but you are.</a:t>
            </a:r>
          </a:p>
          <a:p>
            <a:endParaRPr lang="en-US" baseline="0" dirty="0" smtClean="0"/>
          </a:p>
          <a:p>
            <a:r>
              <a:rPr lang="en-US" baseline="0" dirty="0" smtClean="0"/>
              <a:t>If you answer yes, you now get full credit and may have issues down the road asking for training budget for the other roles because the dashboard says you did it already.</a:t>
            </a:r>
          </a:p>
          <a:p>
            <a:endParaRPr lang="en-US" baseline="0" dirty="0" smtClean="0"/>
          </a:p>
          <a:p>
            <a:r>
              <a:rPr lang="en-US" baseline="0" dirty="0" smtClean="0"/>
              <a:t>With the new model, you can answer something like "some" or "at least half" and get that credit, but also have the ability to show improvements in your score when you finish the initiative to train the other roles.</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C88673D-61DE-41B6-8A49-7D60FDC0EC4B}" type="slidenum">
              <a:rPr lang="en-GB" smtClean="0"/>
              <a:t>7</a:t>
            </a:fld>
            <a:endParaRPr lang="en-GB"/>
          </a:p>
        </p:txBody>
      </p:sp>
    </p:spTree>
    <p:extLst>
      <p:ext uri="{BB962C8B-B14F-4D97-AF65-F5344CB8AC3E}">
        <p14:creationId xmlns:p14="http://schemas.microsoft.com/office/powerpoint/2010/main" val="1214351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a:t>
            </a:r>
            <a:r>
              <a:rPr lang="en-US" baseline="0" dirty="0" smtClean="0"/>
              <a:t> look at a snippet from the Education and Guidance practice within the Governance Function.</a:t>
            </a:r>
          </a:p>
          <a:p>
            <a:endParaRPr lang="en-US" baseline="0" dirty="0" smtClean="0"/>
          </a:p>
          <a:p>
            <a:r>
              <a:rPr lang="en-US" baseline="0" dirty="0" smtClean="0"/>
              <a:t>You can see the objectives and activities laid out for each maturity level.</a:t>
            </a:r>
          </a:p>
          <a:p>
            <a:r>
              <a:rPr lang="en-US" baseline="0" dirty="0" smtClean="0"/>
              <a:t>The activities can build on each other, and many times do; but it's not a hard requirement because each org is different and may have different solutions.</a:t>
            </a:r>
          </a:p>
          <a:p>
            <a:endParaRPr lang="en-US" baseline="0" dirty="0" smtClean="0"/>
          </a:p>
          <a:p>
            <a:r>
              <a:rPr lang="en-US" baseline="0" dirty="0" smtClean="0"/>
              <a:t>You can see the objectives and activities get more advanced at the higher maturity levels.</a:t>
            </a:r>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2313537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is an example definition of Maturity Level 2 for the Education and Guidance Security Practice.</a:t>
            </a:r>
          </a:p>
          <a:p>
            <a:endParaRPr lang="en-US" dirty="0" smtClean="0"/>
          </a:p>
          <a:p>
            <a:r>
              <a:rPr lang="en-US" dirty="0" smtClean="0"/>
              <a:t>These are defined for each of the three maturity levels</a:t>
            </a:r>
            <a:r>
              <a:rPr lang="en-US" baseline="0" dirty="0" smtClean="0"/>
              <a:t> for each of the 12 security practices.</a:t>
            </a:r>
          </a:p>
          <a:p>
            <a:endParaRPr lang="en-US" baseline="0" dirty="0" smtClean="0"/>
          </a:p>
          <a:p>
            <a:r>
              <a:rPr lang="en-US" baseline="0" dirty="0" smtClean="0"/>
              <a:t>Objective is simply defined</a:t>
            </a:r>
          </a:p>
          <a:p>
            <a:endParaRPr lang="en-US" baseline="0" dirty="0" smtClean="0"/>
          </a:p>
          <a:p>
            <a:r>
              <a:rPr lang="en-US" dirty="0" smtClean="0"/>
              <a:t>A couple of primary activities are spelled</a:t>
            </a:r>
            <a:r>
              <a:rPr lang="en-US" baseline="0" dirty="0" smtClean="0"/>
              <a:t> out with details and guidance details for those activities</a:t>
            </a:r>
          </a:p>
          <a:p>
            <a:endParaRPr lang="en-US" baseline="0" dirty="0" smtClean="0"/>
          </a:p>
          <a:p>
            <a:r>
              <a:rPr lang="en-US" baseline="0" dirty="0" smtClean="0"/>
              <a:t>Assessment questions that are in the interview questionnaire are listed</a:t>
            </a:r>
          </a:p>
          <a:p>
            <a:endParaRPr lang="en-US" baseline="0" dirty="0" smtClean="0"/>
          </a:p>
          <a:p>
            <a:r>
              <a:rPr lang="en-US" baseline="0" dirty="0" smtClean="0"/>
              <a:t>Expected Results that you should see from the completed activities</a:t>
            </a:r>
          </a:p>
          <a:p>
            <a:endParaRPr lang="en-US" baseline="0" dirty="0" smtClean="0"/>
          </a:p>
          <a:p>
            <a:r>
              <a:rPr lang="en-US" baseline="0" dirty="0" smtClean="0"/>
              <a:t>Suggested metrics to help get you started with tracking</a:t>
            </a:r>
          </a:p>
          <a:p>
            <a:endParaRPr lang="en-US" baseline="0" dirty="0" smtClean="0"/>
          </a:p>
          <a:p>
            <a:r>
              <a:rPr lang="en-US" baseline="0" dirty="0" smtClean="0"/>
              <a:t>Potential costs</a:t>
            </a:r>
          </a:p>
          <a:p>
            <a:endParaRPr lang="en-US" baseline="0" dirty="0" smtClean="0"/>
          </a:p>
          <a:p>
            <a:r>
              <a:rPr lang="en-US" baseline="0" dirty="0" smtClean="0"/>
              <a:t>Personnel that may be involved</a:t>
            </a:r>
          </a:p>
          <a:p>
            <a:endParaRPr lang="en-US" baseline="0" dirty="0" smtClean="0"/>
          </a:p>
          <a:p>
            <a:r>
              <a:rPr lang="en-US" baseline="0" dirty="0" smtClean="0"/>
              <a:t>And any potentially related levels of other security practices so you can see the relationships between the practices and influence</a:t>
            </a:r>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286141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2620" y="1709277"/>
            <a:ext cx="6809780" cy="1102519"/>
          </a:xfrm>
        </p:spPr>
        <p:txBody>
          <a:bodyPr/>
          <a:lstStyle>
            <a:lvl1pPr algn="l">
              <a:defRPr>
                <a:solidFill>
                  <a:srgbClr val="D8A519"/>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962620" y="3026108"/>
            <a:ext cx="6123980" cy="1314450"/>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985188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D46F7C92-B666-BE4A-87BA-E45BF689715D}" type="datetimeFigureOut">
              <a:rPr lang="en-US" smtClean="0"/>
              <a:t>8/29/17</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E9C67AB-B614-C742-93A2-1DCA2D6D2270}" type="slidenum">
              <a:rPr lang="en-US" smtClean="0"/>
              <a:t>‹#›</a:t>
            </a:fld>
            <a:endParaRPr lang="en-US"/>
          </a:p>
        </p:txBody>
      </p:sp>
    </p:spTree>
    <p:extLst>
      <p:ext uri="{BB962C8B-B14F-4D97-AF65-F5344CB8AC3E}">
        <p14:creationId xmlns:p14="http://schemas.microsoft.com/office/powerpoint/2010/main" val="303400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D46F7C92-B666-BE4A-87BA-E45BF689715D}" type="datetimeFigureOut">
              <a:rPr lang="en-US" smtClean="0"/>
              <a:t>8/29/17</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BE9C67AB-B614-C742-93A2-1DCA2D6D2270}" type="slidenum">
              <a:rPr lang="en-US" smtClean="0"/>
              <a:t>‹#›</a:t>
            </a:fld>
            <a:endParaRPr lang="en-US"/>
          </a:p>
        </p:txBody>
      </p:sp>
    </p:spTree>
    <p:extLst>
      <p:ext uri="{BB962C8B-B14F-4D97-AF65-F5344CB8AC3E}">
        <p14:creationId xmlns:p14="http://schemas.microsoft.com/office/powerpoint/2010/main" val="314123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Tree>
    <p:extLst>
      <p:ext uri="{BB962C8B-B14F-4D97-AF65-F5344CB8AC3E}">
        <p14:creationId xmlns:p14="http://schemas.microsoft.com/office/powerpoint/2010/main" val="3910809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D46F7C92-B666-BE4A-87BA-E45BF689715D}" type="datetimeFigureOut">
              <a:rPr lang="en-US" smtClean="0"/>
              <a:t>8/29/17</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Tree>
    <p:extLst>
      <p:ext uri="{BB962C8B-B14F-4D97-AF65-F5344CB8AC3E}">
        <p14:creationId xmlns:p14="http://schemas.microsoft.com/office/powerpoint/2010/main" val="1264415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D46F7C92-B666-BE4A-87BA-E45BF689715D}" type="datetimeFigureOut">
              <a:rPr lang="en-US" smtClean="0"/>
              <a:t>8/29/17</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BE9C67AB-B614-C742-93A2-1DCA2D6D2270}" type="slidenum">
              <a:rPr lang="en-US" smtClean="0"/>
              <a:t>‹#›</a:t>
            </a:fld>
            <a:endParaRPr lang="en-US"/>
          </a:p>
        </p:txBody>
      </p:sp>
    </p:spTree>
    <p:extLst>
      <p:ext uri="{BB962C8B-B14F-4D97-AF65-F5344CB8AC3E}">
        <p14:creationId xmlns:p14="http://schemas.microsoft.com/office/powerpoint/2010/main" val="2729028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4767263"/>
            <a:ext cx="2133600" cy="273844"/>
          </a:xfrm>
          <a:prstGeom prst="rect">
            <a:avLst/>
          </a:prstGeom>
        </p:spPr>
        <p:txBody>
          <a:bodyPr/>
          <a:lstStyle/>
          <a:p>
            <a:fld id="{D46F7C92-B666-BE4A-87BA-E45BF689715D}" type="datetimeFigureOut">
              <a:rPr lang="en-US" smtClean="0"/>
              <a:t>8/29/17</a:t>
            </a:fld>
            <a:endParaRPr lang="en-US"/>
          </a:p>
        </p:txBody>
      </p:sp>
      <p:sp>
        <p:nvSpPr>
          <p:cNvPr id="8" name="Footer Placeholder 7"/>
          <p:cNvSpPr>
            <a:spLocks noGrp="1"/>
          </p:cNvSpPr>
          <p:nvPr>
            <p:ph type="ftr" sz="quarter" idx="11"/>
          </p:nvPr>
        </p:nvSpPr>
        <p:spPr>
          <a:xfrm>
            <a:off x="3124200" y="4767263"/>
            <a:ext cx="2895600" cy="273844"/>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3844"/>
          </a:xfrm>
          <a:prstGeom prst="rect">
            <a:avLst/>
          </a:prstGeom>
        </p:spPr>
        <p:txBody>
          <a:bodyPr/>
          <a:lstStyle/>
          <a:p>
            <a:fld id="{BE9C67AB-B614-C742-93A2-1DCA2D6D2270}" type="slidenum">
              <a:rPr lang="en-US" smtClean="0"/>
              <a:t>‹#›</a:t>
            </a:fld>
            <a:endParaRPr lang="en-US"/>
          </a:p>
        </p:txBody>
      </p:sp>
    </p:spTree>
    <p:extLst>
      <p:ext uri="{BB962C8B-B14F-4D97-AF65-F5344CB8AC3E}">
        <p14:creationId xmlns:p14="http://schemas.microsoft.com/office/powerpoint/2010/main" val="41662662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4767263"/>
            <a:ext cx="2133600" cy="273844"/>
          </a:xfrm>
          <a:prstGeom prst="rect">
            <a:avLst/>
          </a:prstGeom>
        </p:spPr>
        <p:txBody>
          <a:bodyPr/>
          <a:lstStyle/>
          <a:p>
            <a:fld id="{D46F7C92-B666-BE4A-87BA-E45BF689715D}" type="datetimeFigureOut">
              <a:rPr lang="en-US" smtClean="0"/>
              <a:t>8/29/17</a:t>
            </a:fld>
            <a:endParaRPr lang="en-US"/>
          </a:p>
        </p:txBody>
      </p:sp>
      <p:sp>
        <p:nvSpPr>
          <p:cNvPr id="4" name="Footer Placeholder 3"/>
          <p:cNvSpPr>
            <a:spLocks noGrp="1"/>
          </p:cNvSpPr>
          <p:nvPr>
            <p:ph type="ftr" sz="quarter" idx="11"/>
          </p:nvPr>
        </p:nvSpPr>
        <p:spPr>
          <a:xfrm>
            <a:off x="3124200" y="4767263"/>
            <a:ext cx="2895600" cy="273844"/>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BE9C67AB-B614-C742-93A2-1DCA2D6D2270}" type="slidenum">
              <a:rPr lang="en-US" smtClean="0"/>
              <a:t>‹#›</a:t>
            </a:fld>
            <a:endParaRPr lang="en-US"/>
          </a:p>
        </p:txBody>
      </p:sp>
    </p:spTree>
    <p:extLst>
      <p:ext uri="{BB962C8B-B14F-4D97-AF65-F5344CB8AC3E}">
        <p14:creationId xmlns:p14="http://schemas.microsoft.com/office/powerpoint/2010/main" val="647971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3844"/>
          </a:xfrm>
          <a:prstGeom prst="rect">
            <a:avLst/>
          </a:prstGeom>
        </p:spPr>
        <p:txBody>
          <a:bodyPr/>
          <a:lstStyle/>
          <a:p>
            <a:fld id="{D46F7C92-B666-BE4A-87BA-E45BF689715D}" type="datetimeFigureOut">
              <a:rPr lang="en-US" smtClean="0"/>
              <a:t>8/29/17</a:t>
            </a:fld>
            <a:endParaRPr lang="en-US"/>
          </a:p>
        </p:txBody>
      </p:sp>
      <p:sp>
        <p:nvSpPr>
          <p:cNvPr id="3" name="Footer Placeholder 2"/>
          <p:cNvSpPr>
            <a:spLocks noGrp="1"/>
          </p:cNvSpPr>
          <p:nvPr>
            <p:ph type="ftr" sz="quarter" idx="11"/>
          </p:nvPr>
        </p:nvSpPr>
        <p:spPr>
          <a:xfrm>
            <a:off x="3124200" y="4767263"/>
            <a:ext cx="2895600" cy="273844"/>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BE9C67AB-B614-C742-93A2-1DCA2D6D2270}" type="slidenum">
              <a:rPr lang="en-US" smtClean="0"/>
              <a:t>‹#›</a:t>
            </a:fld>
            <a:endParaRPr lang="en-US"/>
          </a:p>
        </p:txBody>
      </p:sp>
    </p:spTree>
    <p:extLst>
      <p:ext uri="{BB962C8B-B14F-4D97-AF65-F5344CB8AC3E}">
        <p14:creationId xmlns:p14="http://schemas.microsoft.com/office/powerpoint/2010/main" val="4031914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D46F7C92-B666-BE4A-87BA-E45BF689715D}" type="datetimeFigureOut">
              <a:rPr lang="en-US" smtClean="0"/>
              <a:t>8/29/17</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BE9C67AB-B614-C742-93A2-1DCA2D6D2270}" type="slidenum">
              <a:rPr lang="en-US" smtClean="0"/>
              <a:t>‹#›</a:t>
            </a:fld>
            <a:endParaRPr lang="en-US"/>
          </a:p>
        </p:txBody>
      </p:sp>
    </p:spTree>
    <p:extLst>
      <p:ext uri="{BB962C8B-B14F-4D97-AF65-F5344CB8AC3E}">
        <p14:creationId xmlns:p14="http://schemas.microsoft.com/office/powerpoint/2010/main" val="2034569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D46F7C92-B666-BE4A-87BA-E45BF689715D}" type="datetimeFigureOut">
              <a:rPr lang="en-US" smtClean="0"/>
              <a:t>8/29/17</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BE9C67AB-B614-C742-93A2-1DCA2D6D2270}" type="slidenum">
              <a:rPr lang="en-US" smtClean="0"/>
              <a:t>‹#›</a:t>
            </a:fld>
            <a:endParaRPr lang="en-US"/>
          </a:p>
        </p:txBody>
      </p:sp>
    </p:spTree>
    <p:extLst>
      <p:ext uri="{BB962C8B-B14F-4D97-AF65-F5344CB8AC3E}">
        <p14:creationId xmlns:p14="http://schemas.microsoft.com/office/powerpoint/2010/main" val="274962915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00150"/>
            <a:ext cx="8229600" cy="309602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49179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4400" kern="1200">
          <a:solidFill>
            <a:srgbClr val="004685"/>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1" Type="http://schemas.openxmlformats.org/officeDocument/2006/relationships/diagramColors" Target="../diagrams/colors4.xml"/><Relationship Id="rId12" Type="http://schemas.microsoft.com/office/2007/relationships/diagramDrawing" Target="../diagrams/drawing4.xml"/><Relationship Id="rId13" Type="http://schemas.openxmlformats.org/officeDocument/2006/relationships/image" Target="../media/image10.png"/><Relationship Id="rId14" Type="http://schemas.openxmlformats.org/officeDocument/2006/relationships/image" Target="../media/image11.png"/><Relationship Id="rId15" Type="http://schemas.openxmlformats.org/officeDocument/2006/relationships/image" Target="../media/image12.png"/><Relationship Id="rId16"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diagramData" Target="../diagrams/data4.xml"/><Relationship Id="rId9" Type="http://schemas.openxmlformats.org/officeDocument/2006/relationships/diagramLayout" Target="../diagrams/layout4.xml"/><Relationship Id="rId10"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OWASP SAMM v1.5</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624" y="3012014"/>
            <a:ext cx="5542752" cy="14946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75961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4287187" y="1372008"/>
            <a:ext cx="4460314" cy="2431262"/>
          </a:xfrm>
          <a:prstGeom prst="rect">
            <a:avLst/>
          </a:prstGeom>
        </p:spPr>
        <p:txBody>
          <a:bodyPr vert="horz" lIns="68580" tIns="34290" rIns="68580" bIns="3429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0819"/>
            <a:r>
              <a:rPr lang="en-US" sz="2400" dirty="0"/>
              <a:t>Continuous </a:t>
            </a:r>
            <a:r>
              <a:rPr lang="en-US" sz="2400" dirty="0" smtClean="0"/>
              <a:t>Improvement</a:t>
            </a:r>
            <a:endParaRPr lang="en-US" sz="2400" dirty="0"/>
          </a:p>
          <a:p>
            <a:pPr marL="630819">
              <a:spcBef>
                <a:spcPts val="527"/>
              </a:spcBef>
            </a:pPr>
            <a:endParaRPr lang="en-US" sz="2400" dirty="0" smtClean="0"/>
          </a:p>
          <a:p>
            <a:pPr marL="630819">
              <a:spcBef>
                <a:spcPts val="527"/>
              </a:spcBef>
            </a:pPr>
            <a:r>
              <a:rPr lang="en-US" sz="2400" dirty="0" smtClean="0"/>
              <a:t>Iterative</a:t>
            </a:r>
            <a:endParaRPr lang="en-US" sz="2400" dirty="0"/>
          </a:p>
          <a:p>
            <a:pPr marL="630819">
              <a:spcBef>
                <a:spcPts val="527"/>
              </a:spcBef>
            </a:pPr>
            <a:endParaRPr lang="en-US" sz="2400" dirty="0" smtClean="0"/>
          </a:p>
          <a:p>
            <a:pPr marL="630819">
              <a:spcBef>
                <a:spcPts val="527"/>
              </a:spcBef>
            </a:pPr>
            <a:r>
              <a:rPr lang="en-US" sz="2400" dirty="0" smtClean="0"/>
              <a:t>Small </a:t>
            </a:r>
            <a:r>
              <a:rPr lang="en-US" sz="2400" dirty="0"/>
              <a:t>Steps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7694503"/>
              </p:ext>
            </p:extLst>
          </p:nvPr>
        </p:nvGraphicFramePr>
        <p:xfrm>
          <a:off x="233425" y="1016425"/>
          <a:ext cx="4561217" cy="3095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rmAutofit/>
          </a:bodyPr>
          <a:lstStyle/>
          <a:p>
            <a:r>
              <a:rPr lang="nl-BE" sz="4000" dirty="0" smtClean="0"/>
              <a:t>SAMM Quick Start</a:t>
            </a:r>
            <a:endParaRPr lang="nl-BE" sz="4000" dirty="0"/>
          </a:p>
        </p:txBody>
      </p:sp>
    </p:spTree>
    <p:extLst>
      <p:ext uri="{BB962C8B-B14F-4D97-AF65-F5344CB8AC3E}">
        <p14:creationId xmlns:p14="http://schemas.microsoft.com/office/powerpoint/2010/main" val="33428212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p:txBody>
          <a:bodyPr>
            <a:normAutofit/>
          </a:bodyPr>
          <a:lstStyle/>
          <a:p>
            <a:pPr eaLnBrk="1" hangingPunct="1">
              <a:defRPr/>
            </a:pPr>
            <a:r>
              <a:rPr lang="en-US" sz="4000" dirty="0" smtClean="0"/>
              <a:t>Assess via Worksheet</a:t>
            </a:r>
            <a:endParaRPr lang="en-US" sz="4000" dirty="0"/>
          </a:p>
        </p:txBody>
      </p:sp>
      <p:pic>
        <p:nvPicPr>
          <p:cNvPr id="4" name="Picture 3"/>
          <p:cNvPicPr>
            <a:picLocks noChangeAspect="1"/>
          </p:cNvPicPr>
          <p:nvPr/>
        </p:nvPicPr>
        <p:blipFill>
          <a:blip r:embed="rId3"/>
          <a:stretch>
            <a:fillRect/>
          </a:stretch>
        </p:blipFill>
        <p:spPr>
          <a:xfrm>
            <a:off x="8020878" y="301643"/>
            <a:ext cx="665922" cy="66592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289658"/>
            <a:ext cx="8415548" cy="2886101"/>
          </a:xfrm>
          <a:prstGeom prst="rect">
            <a:avLst/>
          </a:prstGeom>
        </p:spPr>
      </p:pic>
      <p:sp>
        <p:nvSpPr>
          <p:cNvPr id="7" name="Rectangle 6"/>
          <p:cNvSpPr/>
          <p:nvPr/>
        </p:nvSpPr>
        <p:spPr>
          <a:xfrm>
            <a:off x="509666" y="1986197"/>
            <a:ext cx="254832" cy="2038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67644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p:txBody>
          <a:bodyPr>
            <a:normAutofit/>
          </a:bodyPr>
          <a:lstStyle/>
          <a:p>
            <a:pPr eaLnBrk="1" hangingPunct="1">
              <a:defRPr/>
            </a:pPr>
            <a:r>
              <a:rPr lang="en-US" sz="4000" dirty="0" smtClean="0"/>
              <a:t>Assess via Toolbox</a:t>
            </a:r>
            <a:endParaRPr lang="en-US" sz="4000" dirty="0"/>
          </a:p>
        </p:txBody>
      </p:sp>
      <p:pic>
        <p:nvPicPr>
          <p:cNvPr id="4" name="Picture 3"/>
          <p:cNvPicPr>
            <a:picLocks noChangeAspect="1"/>
          </p:cNvPicPr>
          <p:nvPr/>
        </p:nvPicPr>
        <p:blipFill>
          <a:blip r:embed="rId3"/>
          <a:stretch>
            <a:fillRect/>
          </a:stretch>
        </p:blipFill>
        <p:spPr>
          <a:xfrm>
            <a:off x="8020878" y="301643"/>
            <a:ext cx="665922" cy="66592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158893"/>
            <a:ext cx="8422933" cy="3301347"/>
          </a:xfrm>
          <a:prstGeom prst="rect">
            <a:avLst/>
          </a:prstGeom>
        </p:spPr>
      </p:pic>
    </p:spTree>
    <p:extLst>
      <p:ext uri="{BB962C8B-B14F-4D97-AF65-F5344CB8AC3E}">
        <p14:creationId xmlns:p14="http://schemas.microsoft.com/office/powerpoint/2010/main" val="13777359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p:txBody>
          <a:bodyPr>
            <a:normAutofit/>
          </a:bodyPr>
          <a:lstStyle/>
          <a:p>
            <a:pPr algn="l" eaLnBrk="1" hangingPunct="1">
              <a:defRPr/>
            </a:pPr>
            <a:r>
              <a:rPr lang="en-US" sz="4000" dirty="0" smtClean="0"/>
              <a:t>Assess </a:t>
            </a:r>
            <a:r>
              <a:rPr lang="mr-IN" sz="4000" dirty="0" smtClean="0"/>
              <a:t>–</a:t>
            </a:r>
            <a:r>
              <a:rPr lang="en-US" sz="4000" dirty="0" smtClean="0"/>
              <a:t> Best Practices</a:t>
            </a:r>
            <a:endParaRPr lang="en-US" sz="4000" dirty="0"/>
          </a:p>
        </p:txBody>
      </p:sp>
      <p:sp>
        <p:nvSpPr>
          <p:cNvPr id="8" name="Rectangle 2"/>
          <p:cNvSpPr txBox="1">
            <a:spLocks noChangeArrowheads="1"/>
          </p:cNvSpPr>
          <p:nvPr/>
        </p:nvSpPr>
        <p:spPr>
          <a:xfrm>
            <a:off x="284813" y="1206594"/>
            <a:ext cx="8859187" cy="309602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68765">
              <a:spcBef>
                <a:spcPts val="527"/>
              </a:spcBef>
              <a:buFont typeface="Arial" panose="020B0604020202020204" pitchFamily="34" charset="0"/>
              <a:buChar char="•"/>
              <a:defRPr/>
            </a:pPr>
            <a:r>
              <a:rPr lang="en-US" sz="2400" dirty="0" smtClean="0"/>
              <a:t>Build more targeted ”conversational prompts” for different roles:</a:t>
            </a:r>
          </a:p>
          <a:p>
            <a:pPr marL="868815" lvl="1">
              <a:spcBef>
                <a:spcPts val="527"/>
              </a:spcBef>
              <a:buFont typeface="Arial" panose="020B0604020202020204" pitchFamily="34" charset="0"/>
              <a:buChar char="•"/>
              <a:defRPr/>
            </a:pPr>
            <a:r>
              <a:rPr lang="en-US" altLang="ja-JP" sz="1800" dirty="0" smtClean="0"/>
              <a:t>Management, Architects, Developers, Analysts, Ops, etc. </a:t>
            </a:r>
            <a:endParaRPr lang="en-US" altLang="ja-JP" sz="2400" dirty="0" smtClean="0"/>
          </a:p>
          <a:p>
            <a:pPr marL="468765">
              <a:spcBef>
                <a:spcPts val="527"/>
              </a:spcBef>
              <a:buFont typeface="Arial" panose="020B0604020202020204" pitchFamily="34" charset="0"/>
              <a:buChar char="•"/>
              <a:defRPr/>
            </a:pPr>
            <a:r>
              <a:rPr lang="en-US" altLang="ja-JP" sz="2400" dirty="0" smtClean="0"/>
              <a:t>Try different formats (interviews, workshops, etc.)</a:t>
            </a:r>
          </a:p>
          <a:p>
            <a:pPr marL="468765">
              <a:spcBef>
                <a:spcPts val="527"/>
              </a:spcBef>
              <a:buFont typeface="Arial" panose="020B0604020202020204" pitchFamily="34" charset="0"/>
              <a:buChar char="•"/>
              <a:defRPr/>
            </a:pPr>
            <a:r>
              <a:rPr lang="en-US" sz="2400" dirty="0"/>
              <a:t>Validate </a:t>
            </a:r>
            <a:r>
              <a:rPr lang="en-US" sz="2400" dirty="0" smtClean="0"/>
              <a:t>results:</a:t>
            </a:r>
          </a:p>
          <a:p>
            <a:pPr marL="868815" lvl="1">
              <a:spcBef>
                <a:spcPts val="527"/>
              </a:spcBef>
              <a:buFont typeface="Arial" panose="020B0604020202020204" pitchFamily="34" charset="0"/>
              <a:buChar char="•"/>
              <a:defRPr/>
            </a:pPr>
            <a:r>
              <a:rPr lang="en-US" sz="1800" dirty="0" smtClean="0"/>
              <a:t>Repeat </a:t>
            </a:r>
            <a:r>
              <a:rPr lang="en-US" sz="1800" dirty="0"/>
              <a:t>questions to several </a:t>
            </a:r>
            <a:r>
              <a:rPr lang="en-US" sz="1800" dirty="0" smtClean="0"/>
              <a:t>people</a:t>
            </a:r>
          </a:p>
          <a:p>
            <a:pPr marL="468765">
              <a:spcBef>
                <a:spcPts val="527"/>
              </a:spcBef>
              <a:buFont typeface="Arial" panose="020B0604020202020204" pitchFamily="34" charset="0"/>
              <a:buChar char="•"/>
              <a:defRPr/>
            </a:pPr>
            <a:r>
              <a:rPr lang="en-US" sz="2400" dirty="0" smtClean="0"/>
              <a:t>Aggregate </a:t>
            </a:r>
            <a:r>
              <a:rPr lang="en-US" sz="2400" dirty="0"/>
              <a:t>gathered information </a:t>
            </a:r>
          </a:p>
        </p:txBody>
      </p:sp>
      <p:pic>
        <p:nvPicPr>
          <p:cNvPr id="6" name="Picture 5"/>
          <p:cNvPicPr>
            <a:picLocks noChangeAspect="1"/>
          </p:cNvPicPr>
          <p:nvPr/>
        </p:nvPicPr>
        <p:blipFill>
          <a:blip r:embed="rId3"/>
          <a:stretch>
            <a:fillRect/>
          </a:stretch>
        </p:blipFill>
        <p:spPr>
          <a:xfrm>
            <a:off x="8020878" y="301643"/>
            <a:ext cx="665922" cy="665922"/>
          </a:xfrm>
          <a:prstGeom prst="rect">
            <a:avLst/>
          </a:prstGeom>
        </p:spPr>
      </p:pic>
    </p:spTree>
    <p:extLst>
      <p:ext uri="{BB962C8B-B14F-4D97-AF65-F5344CB8AC3E}">
        <p14:creationId xmlns:p14="http://schemas.microsoft.com/office/powerpoint/2010/main" val="4753859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p:txBody>
          <a:bodyPr>
            <a:normAutofit/>
          </a:bodyPr>
          <a:lstStyle/>
          <a:p>
            <a:pPr algn="l" eaLnBrk="1" hangingPunct="1">
              <a:defRPr/>
            </a:pPr>
            <a:r>
              <a:rPr lang="en-US" sz="4000" dirty="0"/>
              <a:t>Goal</a:t>
            </a:r>
          </a:p>
        </p:txBody>
      </p:sp>
      <p:sp>
        <p:nvSpPr>
          <p:cNvPr id="35842" name="Rectangle 2"/>
          <p:cNvSpPr>
            <a:spLocks noGrp="1" noChangeArrowheads="1"/>
          </p:cNvSpPr>
          <p:nvPr>
            <p:ph idx="1"/>
          </p:nvPr>
        </p:nvSpPr>
        <p:spPr/>
        <p:txBody>
          <a:bodyPr>
            <a:normAutofit/>
          </a:bodyPr>
          <a:lstStyle/>
          <a:p>
            <a:pPr marL="468765">
              <a:buFont typeface="Arial" panose="020B0604020202020204" pitchFamily="34" charset="0"/>
              <a:buChar char="•"/>
              <a:defRPr/>
            </a:pPr>
            <a:r>
              <a:rPr lang="en-US" sz="2100" dirty="0"/>
              <a:t>Gap analysis</a:t>
            </a:r>
          </a:p>
          <a:p>
            <a:pPr marL="468765">
              <a:spcBef>
                <a:spcPts val="527"/>
              </a:spcBef>
              <a:buFont typeface="Arial" panose="020B0604020202020204" pitchFamily="34" charset="0"/>
              <a:buChar char="•"/>
              <a:defRPr/>
            </a:pPr>
            <a:r>
              <a:rPr lang="en-US" sz="2100" dirty="0" smtClean="0"/>
              <a:t>Demonstrating </a:t>
            </a:r>
            <a:r>
              <a:rPr lang="en-US" sz="2100" dirty="0"/>
              <a:t>improvement</a:t>
            </a:r>
          </a:p>
          <a:p>
            <a:pPr marL="468765">
              <a:spcBef>
                <a:spcPts val="527"/>
              </a:spcBef>
              <a:buFont typeface="Arial" panose="020B0604020202020204" pitchFamily="34" charset="0"/>
              <a:buChar char="•"/>
              <a:defRPr/>
            </a:pPr>
            <a:r>
              <a:rPr lang="en-US" sz="2100" dirty="0" smtClean="0"/>
              <a:t>Ongoing measurement</a:t>
            </a:r>
          </a:p>
        </p:txBody>
      </p:sp>
      <p:pic>
        <p:nvPicPr>
          <p:cNvPr id="3" name="Picture 2"/>
          <p:cNvPicPr>
            <a:picLocks noChangeAspect="1"/>
          </p:cNvPicPr>
          <p:nvPr/>
        </p:nvPicPr>
        <p:blipFill>
          <a:blip r:embed="rId3"/>
          <a:stretch>
            <a:fillRect/>
          </a:stretch>
        </p:blipFill>
        <p:spPr>
          <a:xfrm>
            <a:off x="8396484" y="69058"/>
            <a:ext cx="671423" cy="66675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68052"/>
            <a:ext cx="9144000" cy="894919"/>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8142" y="91813"/>
            <a:ext cx="3369742" cy="2812279"/>
          </a:xfrm>
          <a:prstGeom prst="rect">
            <a:avLst/>
          </a:prstGeom>
        </p:spPr>
      </p:pic>
      <p:sp>
        <p:nvSpPr>
          <p:cNvPr id="7" name="Frame 6"/>
          <p:cNvSpPr/>
          <p:nvPr/>
        </p:nvSpPr>
        <p:spPr>
          <a:xfrm>
            <a:off x="4354644" y="3680084"/>
            <a:ext cx="1022988" cy="246847"/>
          </a:xfrm>
          <a:prstGeom prst="fram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chemeClr val="tx1"/>
              </a:solidFill>
            </a:endParaRPr>
          </a:p>
        </p:txBody>
      </p:sp>
      <p:sp>
        <p:nvSpPr>
          <p:cNvPr id="10" name="Frame 9"/>
          <p:cNvSpPr/>
          <p:nvPr/>
        </p:nvSpPr>
        <p:spPr>
          <a:xfrm>
            <a:off x="5209082" y="2904092"/>
            <a:ext cx="472190" cy="445709"/>
          </a:xfrm>
          <a:prstGeom prst="fram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404448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p:txBody>
          <a:bodyPr>
            <a:normAutofit/>
          </a:bodyPr>
          <a:lstStyle/>
          <a:p>
            <a:pPr algn="l" eaLnBrk="1" hangingPunct="1">
              <a:defRPr/>
            </a:pPr>
            <a:r>
              <a:rPr lang="en-US" sz="4000" dirty="0" smtClean="0"/>
              <a:t>Goal </a:t>
            </a:r>
            <a:r>
              <a:rPr lang="mr-IN" sz="4000" dirty="0" smtClean="0"/>
              <a:t>–</a:t>
            </a:r>
            <a:r>
              <a:rPr lang="en-US" sz="4000" dirty="0" smtClean="0"/>
              <a:t> Best Practices</a:t>
            </a:r>
            <a:endParaRPr lang="en-US" sz="4000" dirty="0"/>
          </a:p>
        </p:txBody>
      </p:sp>
      <p:sp>
        <p:nvSpPr>
          <p:cNvPr id="8" name="Rectangle 2"/>
          <p:cNvSpPr txBox="1">
            <a:spLocks noChangeArrowheads="1"/>
          </p:cNvSpPr>
          <p:nvPr/>
        </p:nvSpPr>
        <p:spPr>
          <a:xfrm>
            <a:off x="284813" y="1206594"/>
            <a:ext cx="8859187" cy="309602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68765">
              <a:spcBef>
                <a:spcPts val="527"/>
              </a:spcBef>
              <a:buFont typeface="Arial" panose="020B0604020202020204" pitchFamily="34" charset="0"/>
              <a:buChar char="•"/>
              <a:defRPr/>
            </a:pPr>
            <a:r>
              <a:rPr lang="en-US" sz="2400" dirty="0" smtClean="0"/>
              <a:t>Get consensus and management support</a:t>
            </a:r>
          </a:p>
          <a:p>
            <a:pPr marL="468765">
              <a:spcBef>
                <a:spcPts val="527"/>
              </a:spcBef>
              <a:buFont typeface="Arial" panose="020B0604020202020204" pitchFamily="34" charset="0"/>
              <a:buChar char="•"/>
              <a:defRPr/>
            </a:pPr>
            <a:r>
              <a:rPr lang="en-US" sz="2400" dirty="0" smtClean="0"/>
              <a:t>Be prepared with budget/LOE estimates</a:t>
            </a:r>
          </a:p>
          <a:p>
            <a:pPr marL="468765">
              <a:spcBef>
                <a:spcPts val="527"/>
              </a:spcBef>
              <a:buFont typeface="Arial" panose="020B0604020202020204" pitchFamily="34" charset="0"/>
              <a:buChar char="•"/>
              <a:defRPr/>
            </a:pPr>
            <a:r>
              <a:rPr lang="en-US" sz="2400" dirty="0" smtClean="0"/>
              <a:t>Think </a:t>
            </a:r>
            <a:r>
              <a:rPr lang="en-US" sz="2400" dirty="0"/>
              <a:t>carefully about target SAMM </a:t>
            </a:r>
            <a:r>
              <a:rPr lang="en-US" sz="2400" dirty="0" smtClean="0"/>
              <a:t>level </a:t>
            </a:r>
          </a:p>
          <a:p>
            <a:pPr lvl="1"/>
            <a:r>
              <a:rPr lang="en-US" sz="2000" dirty="0" smtClean="0"/>
              <a:t>So you want to achieve all 3’s. (I like your budget, can I have some?)</a:t>
            </a:r>
          </a:p>
          <a:p>
            <a:pPr lvl="1"/>
            <a:r>
              <a:rPr lang="en-US" sz="2000" dirty="0" smtClean="0"/>
              <a:t>Respect </a:t>
            </a:r>
            <a:r>
              <a:rPr lang="en-US" sz="2000" dirty="0"/>
              <a:t>practice dependencies </a:t>
            </a:r>
            <a:endParaRPr lang="en-US" sz="2000" dirty="0" smtClean="0"/>
          </a:p>
          <a:p>
            <a:pPr lvl="1"/>
            <a:r>
              <a:rPr lang="en-US" sz="2000" dirty="0" smtClean="0"/>
              <a:t>It </a:t>
            </a:r>
            <a:r>
              <a:rPr lang="en-US" sz="2000" dirty="0"/>
              <a:t>can make sense not to include particular low-level </a:t>
            </a:r>
            <a:r>
              <a:rPr lang="en-US" sz="2000" dirty="0" smtClean="0"/>
              <a:t>activities</a:t>
            </a:r>
            <a:endParaRPr lang="en-US" sz="2000" dirty="0"/>
          </a:p>
          <a:p>
            <a:pPr marL="468765">
              <a:spcBef>
                <a:spcPts val="527"/>
              </a:spcBef>
              <a:buFont typeface="Arial" panose="020B0604020202020204" pitchFamily="34" charset="0"/>
              <a:buChar char="•"/>
              <a:defRPr/>
            </a:pPr>
            <a:endParaRPr lang="en-US" sz="2400" dirty="0"/>
          </a:p>
        </p:txBody>
      </p:sp>
      <p:pic>
        <p:nvPicPr>
          <p:cNvPr id="5" name="Picture 4"/>
          <p:cNvPicPr>
            <a:picLocks noChangeAspect="1"/>
          </p:cNvPicPr>
          <p:nvPr/>
        </p:nvPicPr>
        <p:blipFill>
          <a:blip r:embed="rId3"/>
          <a:stretch>
            <a:fillRect/>
          </a:stretch>
        </p:blipFill>
        <p:spPr>
          <a:xfrm>
            <a:off x="8396484" y="69058"/>
            <a:ext cx="671423" cy="666750"/>
          </a:xfrm>
          <a:prstGeom prst="rect">
            <a:avLst/>
          </a:prstGeom>
        </p:spPr>
      </p:pic>
    </p:spTree>
    <p:extLst>
      <p:ext uri="{BB962C8B-B14F-4D97-AF65-F5344CB8AC3E}">
        <p14:creationId xmlns:p14="http://schemas.microsoft.com/office/powerpoint/2010/main" val="20659936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p:txBody>
          <a:bodyPr>
            <a:normAutofit/>
          </a:bodyPr>
          <a:lstStyle/>
          <a:p>
            <a:pPr algn="l" eaLnBrk="1" hangingPunct="1">
              <a:defRPr/>
            </a:pPr>
            <a:r>
              <a:rPr lang="en-US" sz="4000" dirty="0"/>
              <a:t>Plan</a:t>
            </a:r>
          </a:p>
        </p:txBody>
      </p:sp>
      <p:pic>
        <p:nvPicPr>
          <p:cNvPr id="3" name="Picture 2"/>
          <p:cNvPicPr>
            <a:picLocks noChangeAspect="1"/>
          </p:cNvPicPr>
          <p:nvPr/>
        </p:nvPicPr>
        <p:blipFill>
          <a:blip r:embed="rId3"/>
          <a:stretch>
            <a:fillRect/>
          </a:stretch>
        </p:blipFill>
        <p:spPr>
          <a:xfrm>
            <a:off x="8410344" y="69058"/>
            <a:ext cx="643703" cy="633368"/>
          </a:xfrm>
          <a:prstGeom prst="rect">
            <a:avLst/>
          </a:prstGeom>
        </p:spPr>
      </p:pic>
      <p:sp>
        <p:nvSpPr>
          <p:cNvPr id="8" name="Rectangle 2"/>
          <p:cNvSpPr txBox="1">
            <a:spLocks noChangeArrowheads="1"/>
          </p:cNvSpPr>
          <p:nvPr/>
        </p:nvSpPr>
        <p:spPr>
          <a:xfrm>
            <a:off x="457200" y="1206594"/>
            <a:ext cx="8229600" cy="309602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68765">
              <a:spcBef>
                <a:spcPts val="527"/>
              </a:spcBef>
              <a:buFont typeface="Arial" panose="020B0604020202020204" pitchFamily="34" charset="0"/>
              <a:buChar char="•"/>
              <a:defRPr/>
            </a:pPr>
            <a:r>
              <a:rPr lang="en-US" sz="2100" dirty="0" smtClean="0"/>
              <a:t>Roadmaps: use the </a:t>
            </a:r>
            <a:r>
              <a:rPr lang="ja-JP" altLang="en-US" sz="2100" dirty="0" smtClean="0"/>
              <a:t>“</a:t>
            </a:r>
            <a:r>
              <a:rPr lang="en-US" altLang="ja-JP" sz="2100" dirty="0" smtClean="0"/>
              <a:t>building blocks</a:t>
            </a:r>
            <a:r>
              <a:rPr lang="ja-JP" altLang="en-US" sz="2100" dirty="0" smtClean="0"/>
              <a:t>”</a:t>
            </a:r>
            <a:r>
              <a:rPr lang="en-US" altLang="ja-JP" sz="2100" dirty="0" smtClean="0"/>
              <a:t> </a:t>
            </a:r>
          </a:p>
          <a:p>
            <a:pPr marL="468765">
              <a:spcBef>
                <a:spcPts val="527"/>
              </a:spcBef>
              <a:buFont typeface="Arial" panose="020B0604020202020204" pitchFamily="34" charset="0"/>
              <a:buChar char="•"/>
              <a:defRPr/>
            </a:pPr>
            <a:endParaRPr lang="en-US" altLang="ja-JP" sz="2100" dirty="0" smtClean="0"/>
          </a:p>
          <a:p>
            <a:pPr marL="468765">
              <a:spcBef>
                <a:spcPts val="527"/>
              </a:spcBef>
              <a:buFont typeface="Arial" panose="020B0604020202020204" pitchFamily="34" charset="0"/>
              <a:buChar char="•"/>
              <a:defRPr/>
            </a:pPr>
            <a:r>
              <a:rPr lang="en-US" altLang="ja-JP" sz="2100" dirty="0" smtClean="0"/>
              <a:t>Templates for typical kinds of organizations</a:t>
            </a:r>
          </a:p>
          <a:p>
            <a:pPr marL="468765">
              <a:spcBef>
                <a:spcPts val="527"/>
              </a:spcBef>
              <a:buFont typeface="Arial" panose="020B0604020202020204" pitchFamily="34" charset="0"/>
              <a:buChar char="•"/>
              <a:defRPr/>
            </a:pPr>
            <a:endParaRPr lang="en-US" sz="2100" dirty="0" smtClean="0"/>
          </a:p>
          <a:p>
            <a:pPr marL="468765">
              <a:spcBef>
                <a:spcPts val="527"/>
              </a:spcBef>
              <a:buFont typeface="Arial" panose="020B0604020202020204" pitchFamily="34" charset="0"/>
              <a:buChar char="•"/>
              <a:defRPr/>
            </a:pPr>
            <a:r>
              <a:rPr lang="en-US" sz="2100" dirty="0" smtClean="0"/>
              <a:t>Tune these to your own targets / speed</a:t>
            </a:r>
          </a:p>
          <a:p>
            <a:pPr marL="468765">
              <a:spcBef>
                <a:spcPts val="527"/>
              </a:spcBef>
              <a:buFont typeface="Arial" panose="020B0604020202020204" pitchFamily="34" charset="0"/>
              <a:buChar char="•"/>
              <a:defRPr/>
            </a:pPr>
            <a:endParaRPr lang="en-US" sz="2100"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6218" y="1824571"/>
            <a:ext cx="3267215" cy="2478045"/>
          </a:xfrm>
          <a:prstGeom prst="rect">
            <a:avLst/>
          </a:prstGeom>
        </p:spPr>
      </p:pic>
    </p:spTree>
    <p:extLst>
      <p:ext uri="{BB962C8B-B14F-4D97-AF65-F5344CB8AC3E}">
        <p14:creationId xmlns:p14="http://schemas.microsoft.com/office/powerpoint/2010/main" val="36131109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p:txBody>
          <a:bodyPr>
            <a:normAutofit/>
          </a:bodyPr>
          <a:lstStyle/>
          <a:p>
            <a:pPr algn="l" eaLnBrk="1" hangingPunct="1">
              <a:defRPr/>
            </a:pPr>
            <a:r>
              <a:rPr lang="en-US" sz="4000" dirty="0" smtClean="0"/>
              <a:t>Plan </a:t>
            </a:r>
            <a:r>
              <a:rPr lang="mr-IN" sz="4000" dirty="0" smtClean="0"/>
              <a:t>–</a:t>
            </a:r>
            <a:r>
              <a:rPr lang="en-US" sz="4000" dirty="0" smtClean="0"/>
              <a:t> Best Practices</a:t>
            </a:r>
            <a:endParaRPr lang="en-US" sz="4000" dirty="0"/>
          </a:p>
        </p:txBody>
      </p:sp>
      <p:sp>
        <p:nvSpPr>
          <p:cNvPr id="8" name="Rectangle 2"/>
          <p:cNvSpPr txBox="1">
            <a:spLocks noChangeArrowheads="1"/>
          </p:cNvSpPr>
          <p:nvPr/>
        </p:nvSpPr>
        <p:spPr>
          <a:xfrm>
            <a:off x="284813" y="1206594"/>
            <a:ext cx="8859187" cy="3096022"/>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Identify </a:t>
            </a:r>
            <a:r>
              <a:rPr lang="en-US" sz="2400" dirty="0"/>
              <a:t>quick wins </a:t>
            </a:r>
            <a:r>
              <a:rPr lang="en-US" sz="2400" dirty="0" smtClean="0"/>
              <a:t>(Need short, mid, long term targets)</a:t>
            </a:r>
            <a:endParaRPr lang="en-US" sz="2400" dirty="0"/>
          </a:p>
          <a:p>
            <a:r>
              <a:rPr lang="en-US" sz="2400" dirty="0" smtClean="0"/>
              <a:t>Start </a:t>
            </a:r>
            <a:r>
              <a:rPr lang="en-US" sz="2400" dirty="0"/>
              <a:t>with awareness / </a:t>
            </a:r>
            <a:r>
              <a:rPr lang="en-US" sz="2400" dirty="0" smtClean="0"/>
              <a:t>training / expectations</a:t>
            </a:r>
            <a:endParaRPr lang="en-US" sz="2400" dirty="0"/>
          </a:p>
          <a:p>
            <a:r>
              <a:rPr lang="en-US" sz="2400" dirty="0" smtClean="0"/>
              <a:t>Adapt </a:t>
            </a:r>
            <a:r>
              <a:rPr lang="en-US" sz="2400" dirty="0"/>
              <a:t>to upcoming release cycles / key projects </a:t>
            </a:r>
            <a:endParaRPr lang="en-US" sz="2400" dirty="0" smtClean="0"/>
          </a:p>
          <a:p>
            <a:r>
              <a:rPr lang="en-US" sz="2400" dirty="0" smtClean="0"/>
              <a:t>Spread effort </a:t>
            </a:r>
            <a:r>
              <a:rPr lang="en-US" sz="2400" dirty="0"/>
              <a:t>&amp; “gaps to close” over realistic iterations </a:t>
            </a:r>
          </a:p>
          <a:p>
            <a:r>
              <a:rPr lang="en-US" sz="2400" dirty="0" smtClean="0"/>
              <a:t>Spread </a:t>
            </a:r>
            <a:r>
              <a:rPr lang="en-US" sz="2400" dirty="0"/>
              <a:t>work, </a:t>
            </a:r>
            <a:r>
              <a:rPr lang="en-US" sz="2400" dirty="0" smtClean="0"/>
              <a:t>roles, </a:t>
            </a:r>
            <a:r>
              <a:rPr lang="en-US" sz="2400" dirty="0"/>
              <a:t>&amp; responsibilities </a:t>
            </a:r>
          </a:p>
          <a:p>
            <a:pPr lvl="1"/>
            <a:r>
              <a:rPr lang="en-US" sz="2000" dirty="0" err="1" smtClean="0"/>
              <a:t>AppSec</a:t>
            </a:r>
            <a:r>
              <a:rPr lang="en-US" sz="2000" dirty="0" smtClean="0"/>
              <a:t> resources, </a:t>
            </a:r>
            <a:r>
              <a:rPr lang="en-US" sz="2000" dirty="0"/>
              <a:t>development, security, operations </a:t>
            </a:r>
          </a:p>
          <a:p>
            <a:pPr lvl="1"/>
            <a:r>
              <a:rPr lang="en-US" sz="2000" dirty="0"/>
              <a:t>For instance service portfolio and guidelines: when and who ? </a:t>
            </a:r>
          </a:p>
          <a:p>
            <a:r>
              <a:rPr lang="en-US" sz="2400" dirty="0" smtClean="0"/>
              <a:t>Take </a:t>
            </a:r>
            <a:r>
              <a:rPr lang="en-US" sz="2400" dirty="0"/>
              <a:t>into account </a:t>
            </a:r>
            <a:r>
              <a:rPr lang="en-US" sz="2400" dirty="0" smtClean="0"/>
              <a:t>dependencies</a:t>
            </a:r>
          </a:p>
        </p:txBody>
      </p:sp>
      <p:pic>
        <p:nvPicPr>
          <p:cNvPr id="6" name="Picture 5"/>
          <p:cNvPicPr>
            <a:picLocks noChangeAspect="1"/>
          </p:cNvPicPr>
          <p:nvPr/>
        </p:nvPicPr>
        <p:blipFill>
          <a:blip r:embed="rId3"/>
          <a:stretch>
            <a:fillRect/>
          </a:stretch>
        </p:blipFill>
        <p:spPr>
          <a:xfrm>
            <a:off x="8410344" y="69058"/>
            <a:ext cx="643703" cy="633368"/>
          </a:xfrm>
          <a:prstGeom prst="rect">
            <a:avLst/>
          </a:prstGeom>
        </p:spPr>
      </p:pic>
    </p:spTree>
    <p:extLst>
      <p:ext uri="{BB962C8B-B14F-4D97-AF65-F5344CB8AC3E}">
        <p14:creationId xmlns:p14="http://schemas.microsoft.com/office/powerpoint/2010/main" val="10767077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a:t>Implement: 150+ OWASP resources</a:t>
            </a:r>
            <a:endParaRPr lang="nl-BE" sz="4000" dirty="0"/>
          </a:p>
        </p:txBody>
      </p:sp>
      <p:pic>
        <p:nvPicPr>
          <p:cNvPr id="6" name="Picture 3"/>
          <p:cNvPicPr>
            <a:picLocks noChangeAspect="1" noChangeArrowheads="1"/>
          </p:cNvPicPr>
          <p:nvPr/>
        </p:nvPicPr>
        <p:blipFill rotWithShape="1">
          <a:blip r:embed="rId3"/>
          <a:srcRect t="1485" b="1964"/>
          <a:stretch/>
        </p:blipFill>
        <p:spPr bwMode="auto">
          <a:xfrm>
            <a:off x="1971172" y="1027015"/>
            <a:ext cx="5201656" cy="20574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758416" y="3626731"/>
            <a:ext cx="1686168"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GB" sz="1200" dirty="0"/>
              <a:t>Development Guide</a:t>
            </a:r>
          </a:p>
          <a:p>
            <a:r>
              <a:rPr lang="en-GB" sz="1200" dirty="0"/>
              <a:t>Cheat Sheets</a:t>
            </a:r>
          </a:p>
          <a:p>
            <a:r>
              <a:rPr lang="en-GB" sz="1200" dirty="0"/>
              <a:t>Quick Reference Guide</a:t>
            </a:r>
          </a:p>
        </p:txBody>
      </p:sp>
      <p:cxnSp>
        <p:nvCxnSpPr>
          <p:cNvPr id="11" name="Straight Arrow Connector 10"/>
          <p:cNvCxnSpPr>
            <a:endCxn id="7" idx="0"/>
          </p:cNvCxnSpPr>
          <p:nvPr/>
        </p:nvCxnSpPr>
        <p:spPr>
          <a:xfrm>
            <a:off x="3441641" y="2915587"/>
            <a:ext cx="159859" cy="71114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84616" y="3419897"/>
            <a:ext cx="1999664"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GB" sz="1200" dirty="0" smtClean="0"/>
              <a:t>WebGoat, </a:t>
            </a:r>
            <a:r>
              <a:rPr lang="nl-BE" sz="1200" dirty="0" smtClean="0"/>
              <a:t>iGoat, GoatDroid, AppSec Tutorials, Top </a:t>
            </a:r>
            <a:r>
              <a:rPr lang="nl-BE" sz="1200" dirty="0"/>
              <a:t>Ten</a:t>
            </a:r>
          </a:p>
        </p:txBody>
      </p:sp>
      <p:cxnSp>
        <p:nvCxnSpPr>
          <p:cNvPr id="17" name="Straight Arrow Connector 16"/>
          <p:cNvCxnSpPr/>
          <p:nvPr/>
        </p:nvCxnSpPr>
        <p:spPr>
          <a:xfrm flipH="1">
            <a:off x="1973520" y="2646323"/>
            <a:ext cx="788540" cy="74996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661001" y="3646177"/>
            <a:ext cx="1681101" cy="2769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nl-BE" sz="1200" dirty="0" smtClean="0"/>
              <a:t>Education</a:t>
            </a:r>
            <a:r>
              <a:rPr lang="nl-BE" sz="1200" dirty="0"/>
              <a:t> </a:t>
            </a:r>
            <a:r>
              <a:rPr lang="nl-BE" sz="1200" dirty="0" smtClean="0"/>
              <a:t>Testing </a:t>
            </a:r>
            <a:r>
              <a:rPr lang="nl-BE" sz="1200" dirty="0"/>
              <a:t>Guide</a:t>
            </a:r>
          </a:p>
        </p:txBody>
      </p:sp>
      <p:cxnSp>
        <p:nvCxnSpPr>
          <p:cNvPr id="21" name="Straight Arrow Connector 20"/>
          <p:cNvCxnSpPr>
            <a:endCxn id="20" idx="0"/>
          </p:cNvCxnSpPr>
          <p:nvPr/>
        </p:nvCxnSpPr>
        <p:spPr>
          <a:xfrm>
            <a:off x="5071690" y="2947033"/>
            <a:ext cx="429862" cy="69914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758163" y="3472918"/>
            <a:ext cx="1686039"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nl-BE" sz="1200" dirty="0"/>
              <a:t>Hackademic </a:t>
            </a:r>
            <a:r>
              <a:rPr lang="nl-BE" sz="1200" dirty="0" smtClean="0"/>
              <a:t>Challenges</a:t>
            </a:r>
            <a:endParaRPr lang="nl-BE" sz="1200" dirty="0"/>
          </a:p>
          <a:p>
            <a:r>
              <a:rPr lang="nl-BE" sz="1200" dirty="0"/>
              <a:t>Red </a:t>
            </a:r>
            <a:r>
              <a:rPr lang="nl-BE" sz="1200" dirty="0" smtClean="0"/>
              <a:t>Book</a:t>
            </a:r>
            <a:endParaRPr lang="nl-BE" sz="1200" dirty="0"/>
          </a:p>
        </p:txBody>
      </p:sp>
      <p:cxnSp>
        <p:nvCxnSpPr>
          <p:cNvPr id="25" name="Straight Arrow Connector 24"/>
          <p:cNvCxnSpPr>
            <a:endCxn id="24" idx="0"/>
          </p:cNvCxnSpPr>
          <p:nvPr/>
        </p:nvCxnSpPr>
        <p:spPr>
          <a:xfrm>
            <a:off x="6770970" y="2889660"/>
            <a:ext cx="830213" cy="58325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4"/>
          <a:stretch>
            <a:fillRect/>
          </a:stretch>
        </p:blipFill>
        <p:spPr>
          <a:xfrm>
            <a:off x="8430638" y="69058"/>
            <a:ext cx="609001" cy="600542"/>
          </a:xfrm>
          <a:prstGeom prst="rect">
            <a:avLst/>
          </a:prstGeom>
        </p:spPr>
      </p:pic>
    </p:spTree>
    <p:extLst>
      <p:ext uri="{BB962C8B-B14F-4D97-AF65-F5344CB8AC3E}">
        <p14:creationId xmlns:p14="http://schemas.microsoft.com/office/powerpoint/2010/main" val="13042333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p:txBody>
          <a:bodyPr>
            <a:normAutofit/>
          </a:bodyPr>
          <a:lstStyle/>
          <a:p>
            <a:pPr algn="l" eaLnBrk="1" hangingPunct="1">
              <a:defRPr/>
            </a:pPr>
            <a:r>
              <a:rPr lang="en-US" sz="4000" dirty="0" smtClean="0"/>
              <a:t>Implement </a:t>
            </a:r>
            <a:r>
              <a:rPr lang="mr-IN" sz="4000" dirty="0" smtClean="0"/>
              <a:t>–</a:t>
            </a:r>
            <a:r>
              <a:rPr lang="en-US" sz="4000" dirty="0" smtClean="0"/>
              <a:t> Best Practices</a:t>
            </a:r>
            <a:endParaRPr lang="en-US" sz="4000" dirty="0"/>
          </a:p>
        </p:txBody>
      </p:sp>
      <p:sp>
        <p:nvSpPr>
          <p:cNvPr id="8" name="Rectangle 2"/>
          <p:cNvSpPr txBox="1">
            <a:spLocks noChangeArrowheads="1"/>
          </p:cNvSpPr>
          <p:nvPr/>
        </p:nvSpPr>
        <p:spPr>
          <a:xfrm>
            <a:off x="284813" y="1206593"/>
            <a:ext cx="8859187" cy="319301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Categorize </a:t>
            </a:r>
            <a:r>
              <a:rPr lang="en-US" sz="2400" dirty="0"/>
              <a:t>applications: High, Medium, Low</a:t>
            </a:r>
            <a:br>
              <a:rPr lang="en-US" sz="2400" dirty="0"/>
            </a:br>
            <a:r>
              <a:rPr lang="en-US" sz="2400" dirty="0"/>
              <a:t>based on risk: e.g. Internet facing, transactions, ... </a:t>
            </a:r>
          </a:p>
          <a:p>
            <a:r>
              <a:rPr lang="en-US" sz="2400" dirty="0" smtClean="0"/>
              <a:t>Recheck </a:t>
            </a:r>
            <a:r>
              <a:rPr lang="en-US" sz="2400" dirty="0"/>
              <a:t>progress &amp; derive lessons learned at each </a:t>
            </a:r>
            <a:r>
              <a:rPr lang="en-US" sz="2400" dirty="0" smtClean="0"/>
              <a:t>iteration</a:t>
            </a:r>
          </a:p>
          <a:p>
            <a:r>
              <a:rPr lang="en-US" sz="2400" dirty="0" smtClean="0"/>
              <a:t>Create </a:t>
            </a:r>
            <a:r>
              <a:rPr lang="en-US" sz="2400" dirty="0"/>
              <a:t>&amp; improve reporting dashboard </a:t>
            </a:r>
            <a:endParaRPr lang="en-US" sz="2400" dirty="0" smtClean="0"/>
          </a:p>
          <a:p>
            <a:pPr lvl="1"/>
            <a:r>
              <a:rPr lang="en-US" sz="2000" dirty="0" smtClean="0"/>
              <a:t>Application </a:t>
            </a:r>
            <a:r>
              <a:rPr lang="en-US" sz="2000" dirty="0"/>
              <a:t>&amp; process </a:t>
            </a:r>
            <a:r>
              <a:rPr lang="en-US" sz="2000" dirty="0" smtClean="0"/>
              <a:t>metrics</a:t>
            </a:r>
          </a:p>
          <a:p>
            <a:r>
              <a:rPr lang="en-US" sz="2400" dirty="0" smtClean="0"/>
              <a:t>Treat </a:t>
            </a:r>
            <a:r>
              <a:rPr lang="en-US" sz="2400" dirty="0"/>
              <a:t>new &amp; legacy code bases </a:t>
            </a:r>
            <a:r>
              <a:rPr lang="en-US" sz="2400" dirty="0" smtClean="0"/>
              <a:t>differently </a:t>
            </a:r>
            <a:endParaRPr lang="en-US" sz="2400" dirty="0"/>
          </a:p>
          <a:p>
            <a:r>
              <a:rPr lang="en-US" sz="2400" dirty="0" smtClean="0"/>
              <a:t>Balance </a:t>
            </a:r>
            <a:r>
              <a:rPr lang="en-US" sz="2400" dirty="0"/>
              <a:t>planning on people, process, </a:t>
            </a:r>
            <a:r>
              <a:rPr lang="en-US" sz="2400" dirty="0" smtClean="0"/>
              <a:t>knowledge, </a:t>
            </a:r>
            <a:r>
              <a:rPr lang="en-US" sz="2400" dirty="0"/>
              <a:t>and tools </a:t>
            </a:r>
            <a:endParaRPr lang="en-US" sz="2400" dirty="0">
              <a:effectLst/>
            </a:endParaRPr>
          </a:p>
        </p:txBody>
      </p:sp>
      <p:pic>
        <p:nvPicPr>
          <p:cNvPr id="5" name="Picture 4"/>
          <p:cNvPicPr>
            <a:picLocks noChangeAspect="1"/>
          </p:cNvPicPr>
          <p:nvPr/>
        </p:nvPicPr>
        <p:blipFill>
          <a:blip r:embed="rId3"/>
          <a:stretch>
            <a:fillRect/>
          </a:stretch>
        </p:blipFill>
        <p:spPr>
          <a:xfrm>
            <a:off x="8430638" y="69058"/>
            <a:ext cx="609001" cy="600542"/>
          </a:xfrm>
          <a:prstGeom prst="rect">
            <a:avLst/>
          </a:prstGeom>
        </p:spPr>
      </p:pic>
    </p:spTree>
    <p:extLst>
      <p:ext uri="{BB962C8B-B14F-4D97-AF65-F5344CB8AC3E}">
        <p14:creationId xmlns:p14="http://schemas.microsoft.com/office/powerpoint/2010/main" val="10634815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SAMM?</a:t>
            </a:r>
            <a:endParaRPr lang="en-US" dirty="0"/>
          </a:p>
        </p:txBody>
      </p:sp>
      <p:sp>
        <p:nvSpPr>
          <p:cNvPr id="3" name="Content Placeholder 2"/>
          <p:cNvSpPr>
            <a:spLocks noGrp="1"/>
          </p:cNvSpPr>
          <p:nvPr>
            <p:ph idx="1"/>
          </p:nvPr>
        </p:nvSpPr>
        <p:spPr>
          <a:xfrm>
            <a:off x="174171" y="1063229"/>
            <a:ext cx="8847909" cy="3291057"/>
          </a:xfrm>
        </p:spPr>
        <p:txBody>
          <a:bodyPr>
            <a:normAutofit fontScale="70000" lnSpcReduction="20000"/>
          </a:bodyPr>
          <a:lstStyle/>
          <a:p>
            <a:r>
              <a:rPr lang="en-US" dirty="0"/>
              <a:t>The Software Assurance Maturity Model (SAMM) is an open framework to help organizations formulate and implement a strategy for software security that is tailored to the specific risks facing the organization. </a:t>
            </a:r>
            <a:endParaRPr lang="en-US" dirty="0" smtClean="0"/>
          </a:p>
          <a:p>
            <a:endParaRPr lang="en-US" sz="1700" dirty="0" smtClean="0"/>
          </a:p>
          <a:p>
            <a:r>
              <a:rPr lang="en-US" dirty="0" smtClean="0"/>
              <a:t>The </a:t>
            </a:r>
            <a:r>
              <a:rPr lang="en-US" dirty="0"/>
              <a:t>resources provided by SAMM will aid in: </a:t>
            </a:r>
          </a:p>
          <a:p>
            <a:pPr lvl="1"/>
            <a:r>
              <a:rPr lang="en-US" i="1" dirty="0" smtClean="0"/>
              <a:t>Evaluating </a:t>
            </a:r>
            <a:r>
              <a:rPr lang="en-US" i="1" dirty="0"/>
              <a:t>an organization’s existing software security </a:t>
            </a:r>
            <a:r>
              <a:rPr lang="en-US" i="1" dirty="0" smtClean="0"/>
              <a:t>practices.</a:t>
            </a:r>
            <a:endParaRPr lang="en-US" i="1" dirty="0"/>
          </a:p>
          <a:p>
            <a:pPr lvl="1"/>
            <a:r>
              <a:rPr lang="en-US" i="1" dirty="0" smtClean="0"/>
              <a:t>Building </a:t>
            </a:r>
            <a:r>
              <a:rPr lang="en-US" i="1" dirty="0"/>
              <a:t>a balanced software security assurance program in well-defined </a:t>
            </a:r>
            <a:r>
              <a:rPr lang="en-US" i="1" dirty="0" smtClean="0"/>
              <a:t>iterations.</a:t>
            </a:r>
          </a:p>
          <a:p>
            <a:pPr lvl="1"/>
            <a:r>
              <a:rPr lang="en-US" i="1" dirty="0" smtClean="0"/>
              <a:t>Demonstrating </a:t>
            </a:r>
            <a:r>
              <a:rPr lang="en-US" i="1" dirty="0"/>
              <a:t>concrete improvements to a security assurance </a:t>
            </a:r>
            <a:r>
              <a:rPr lang="en-US" i="1" dirty="0" smtClean="0"/>
              <a:t>program.</a:t>
            </a:r>
          </a:p>
          <a:p>
            <a:pPr lvl="1"/>
            <a:r>
              <a:rPr lang="en-US" i="1" dirty="0" smtClean="0"/>
              <a:t>Defining </a:t>
            </a:r>
            <a:r>
              <a:rPr lang="en-US" i="1" dirty="0"/>
              <a:t>and measuring security-related activities throughout an organization. </a:t>
            </a:r>
            <a:endParaRPr lang="en-US" dirty="0"/>
          </a:p>
          <a:p>
            <a:endParaRPr lang="en-US" dirty="0"/>
          </a:p>
        </p:txBody>
      </p:sp>
    </p:spTree>
    <p:extLst>
      <p:ext uri="{BB962C8B-B14F-4D97-AF65-F5344CB8AC3E}">
        <p14:creationId xmlns:p14="http://schemas.microsoft.com/office/powerpoint/2010/main" val="18626493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Critical Success Factors</a:t>
            </a:r>
            <a:endParaRPr lang="en-US" dirty="0"/>
          </a:p>
        </p:txBody>
      </p:sp>
      <p:sp>
        <p:nvSpPr>
          <p:cNvPr id="3" name="Content Placeholder 2"/>
          <p:cNvSpPr>
            <a:spLocks noGrp="1"/>
          </p:cNvSpPr>
          <p:nvPr>
            <p:ph idx="1"/>
          </p:nvPr>
        </p:nvSpPr>
        <p:spPr/>
        <p:txBody>
          <a:bodyPr>
            <a:normAutofit/>
          </a:bodyPr>
          <a:lstStyle/>
          <a:p>
            <a:r>
              <a:rPr lang="en-US" sz="2800" dirty="0" smtClean="0"/>
              <a:t>Get buy-in </a:t>
            </a:r>
            <a:r>
              <a:rPr lang="en-US" sz="2800" dirty="0"/>
              <a:t>from stakeholders </a:t>
            </a:r>
          </a:p>
          <a:p>
            <a:r>
              <a:rPr lang="en-US" sz="2800" dirty="0"/>
              <a:t>Adopt a risk-based approach </a:t>
            </a:r>
          </a:p>
          <a:p>
            <a:r>
              <a:rPr lang="en-US" sz="2800" dirty="0"/>
              <a:t>Awareness </a:t>
            </a:r>
            <a:r>
              <a:rPr lang="en-US" sz="2800" dirty="0" smtClean="0"/>
              <a:t>&amp; Education </a:t>
            </a:r>
            <a:r>
              <a:rPr lang="en-US" sz="2800" dirty="0"/>
              <a:t>is the foundation </a:t>
            </a:r>
          </a:p>
          <a:p>
            <a:r>
              <a:rPr lang="en-US" sz="2800" dirty="0"/>
              <a:t>Integrate &amp; automate security in your </a:t>
            </a:r>
            <a:r>
              <a:rPr lang="en-US" sz="2800" dirty="0" smtClean="0"/>
              <a:t>development, acquisition, </a:t>
            </a:r>
            <a:r>
              <a:rPr lang="en-US" sz="2800" dirty="0"/>
              <a:t>and deployment processes </a:t>
            </a:r>
            <a:endParaRPr lang="en-US" sz="2800" dirty="0" smtClean="0"/>
          </a:p>
          <a:p>
            <a:r>
              <a:rPr lang="en-US" sz="2800" dirty="0" smtClean="0"/>
              <a:t>Measure: Provide Management Visibility </a:t>
            </a:r>
          </a:p>
          <a:p>
            <a:endParaRPr lang="en-US" sz="2800" dirty="0"/>
          </a:p>
        </p:txBody>
      </p:sp>
    </p:spTree>
    <p:extLst>
      <p:ext uri="{BB962C8B-B14F-4D97-AF65-F5344CB8AC3E}">
        <p14:creationId xmlns:p14="http://schemas.microsoft.com/office/powerpoint/2010/main" val="5655686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002" y="60156"/>
            <a:ext cx="8229600" cy="857250"/>
          </a:xfrm>
        </p:spPr>
        <p:txBody>
          <a:bodyPr>
            <a:normAutofit/>
          </a:bodyPr>
          <a:lstStyle/>
          <a:p>
            <a:r>
              <a:rPr lang="en-GB" sz="4000" dirty="0" smtClean="0"/>
              <a:t>SAMM can </a:t>
            </a:r>
            <a:r>
              <a:rPr lang="en-US" sz="4000" dirty="0" smtClean="0"/>
              <a:t>map to BSIMM</a:t>
            </a:r>
            <a:endParaRPr lang="en-GB" sz="4000" dirty="0"/>
          </a:p>
        </p:txBody>
      </p:sp>
      <p:pic>
        <p:nvPicPr>
          <p:cNvPr id="4"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7010" y="930245"/>
            <a:ext cx="4053709" cy="305317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0719" y="904567"/>
            <a:ext cx="4656803" cy="3104535"/>
          </a:xfrm>
          <a:prstGeom prst="rect">
            <a:avLst/>
          </a:prstGeom>
        </p:spPr>
      </p:pic>
      <p:sp>
        <p:nvSpPr>
          <p:cNvPr id="7" name="TextBox 6"/>
          <p:cNvSpPr txBox="1"/>
          <p:nvPr/>
        </p:nvSpPr>
        <p:spPr>
          <a:xfrm>
            <a:off x="1700980" y="4009101"/>
            <a:ext cx="816249" cy="369332"/>
          </a:xfrm>
          <a:prstGeom prst="rect">
            <a:avLst/>
          </a:prstGeom>
          <a:noFill/>
        </p:spPr>
        <p:txBody>
          <a:bodyPr wrap="none" rtlCol="0">
            <a:spAutoFit/>
          </a:bodyPr>
          <a:lstStyle/>
          <a:p>
            <a:r>
              <a:rPr lang="en-US" smtClean="0"/>
              <a:t>SAMM</a:t>
            </a:r>
            <a:endParaRPr lang="en-US"/>
          </a:p>
        </p:txBody>
      </p:sp>
      <p:sp>
        <p:nvSpPr>
          <p:cNvPr id="8" name="TextBox 7"/>
          <p:cNvSpPr txBox="1"/>
          <p:nvPr/>
        </p:nvSpPr>
        <p:spPr>
          <a:xfrm>
            <a:off x="6234339" y="4012179"/>
            <a:ext cx="867545" cy="369332"/>
          </a:xfrm>
          <a:prstGeom prst="rect">
            <a:avLst/>
          </a:prstGeom>
          <a:noFill/>
        </p:spPr>
        <p:txBody>
          <a:bodyPr wrap="none" rtlCol="0">
            <a:spAutoFit/>
          </a:bodyPr>
          <a:lstStyle/>
          <a:p>
            <a:r>
              <a:rPr lang="en-US" smtClean="0"/>
              <a:t>BSIMM</a:t>
            </a:r>
            <a:endParaRPr lang="en-US"/>
          </a:p>
        </p:txBody>
      </p:sp>
    </p:spTree>
    <p:extLst>
      <p:ext uri="{BB962C8B-B14F-4D97-AF65-F5344CB8AC3E}">
        <p14:creationId xmlns:p14="http://schemas.microsoft.com/office/powerpoint/2010/main" val="10218390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SAMM Project Roadmap</a:t>
            </a:r>
            <a:endParaRPr lang="nl-BE" sz="4000" dirty="0"/>
          </a:p>
        </p:txBody>
      </p:sp>
      <p:sp>
        <p:nvSpPr>
          <p:cNvPr id="3" name="Content Placeholder 2"/>
          <p:cNvSpPr>
            <a:spLocks noGrp="1"/>
          </p:cNvSpPr>
          <p:nvPr>
            <p:ph sz="half" idx="1"/>
          </p:nvPr>
        </p:nvSpPr>
        <p:spPr/>
        <p:txBody>
          <a:bodyPr>
            <a:normAutofit/>
          </a:bodyPr>
          <a:lstStyle/>
          <a:p>
            <a:pPr marL="152400" indent="0">
              <a:spcBef>
                <a:spcPts val="316"/>
              </a:spcBef>
              <a:buNone/>
            </a:pPr>
            <a:r>
              <a:rPr lang="en-US" dirty="0" smtClean="0"/>
              <a:t>v2.0 </a:t>
            </a:r>
            <a:r>
              <a:rPr lang="en-US" dirty="0"/>
              <a:t>(In Progress):</a:t>
            </a:r>
          </a:p>
          <a:p>
            <a:pPr>
              <a:spcBef>
                <a:spcPts val="316"/>
              </a:spcBef>
            </a:pPr>
            <a:r>
              <a:rPr lang="en-US" sz="2400" dirty="0"/>
              <a:t>Model </a:t>
            </a:r>
            <a:r>
              <a:rPr lang="en-US" sz="2400" dirty="0" smtClean="0"/>
              <a:t>revision</a:t>
            </a:r>
          </a:p>
          <a:p>
            <a:pPr>
              <a:spcBef>
                <a:spcPts val="316"/>
              </a:spcBef>
            </a:pPr>
            <a:r>
              <a:rPr lang="en-US" sz="2400" dirty="0"/>
              <a:t>More Metrics!</a:t>
            </a:r>
          </a:p>
          <a:p>
            <a:pPr>
              <a:spcBef>
                <a:spcPts val="316"/>
              </a:spcBef>
            </a:pPr>
            <a:r>
              <a:rPr lang="en-US" sz="2400" dirty="0" smtClean="0"/>
              <a:t>Application </a:t>
            </a:r>
            <a:r>
              <a:rPr lang="en-US" sz="2400" dirty="0"/>
              <a:t>to </a:t>
            </a:r>
            <a:r>
              <a:rPr lang="en-US" sz="2400" dirty="0" smtClean="0"/>
              <a:t>agile/</a:t>
            </a:r>
            <a:r>
              <a:rPr lang="en-US" sz="2400" dirty="0" err="1" smtClean="0"/>
              <a:t>devops</a:t>
            </a:r>
            <a:endParaRPr lang="en-US" sz="2400" dirty="0"/>
          </a:p>
          <a:p>
            <a:pPr>
              <a:spcBef>
                <a:spcPts val="316"/>
              </a:spcBef>
            </a:pPr>
            <a:r>
              <a:rPr lang="en-US" sz="2400" dirty="0"/>
              <a:t>Roadmap </a:t>
            </a:r>
            <a:r>
              <a:rPr lang="en-US" sz="2400" dirty="0" smtClean="0"/>
              <a:t>effort planning</a:t>
            </a:r>
            <a:endParaRPr lang="en-US" sz="2400" dirty="0"/>
          </a:p>
          <a:p>
            <a:pPr>
              <a:spcBef>
                <a:spcPts val="316"/>
              </a:spcBef>
            </a:pPr>
            <a:r>
              <a:rPr lang="en-US" sz="2400" dirty="0" smtClean="0"/>
              <a:t>Benchmarking</a:t>
            </a:r>
          </a:p>
          <a:p>
            <a:pPr marL="152400" indent="0">
              <a:spcBef>
                <a:spcPts val="316"/>
              </a:spcBef>
              <a:buNone/>
            </a:pPr>
            <a:endParaRPr lang="nl-BE" sz="1477" dirty="0"/>
          </a:p>
        </p:txBody>
      </p:sp>
      <p:sp>
        <p:nvSpPr>
          <p:cNvPr id="5" name="Content Placeholder 4"/>
          <p:cNvSpPr>
            <a:spLocks noGrp="1"/>
          </p:cNvSpPr>
          <p:nvPr>
            <p:ph sz="half" idx="2"/>
          </p:nvPr>
        </p:nvSpPr>
        <p:spPr/>
        <p:txBody>
          <a:bodyPr>
            <a:normAutofit/>
          </a:bodyPr>
          <a:lstStyle/>
          <a:p>
            <a:pPr marL="152400" indent="0">
              <a:spcBef>
                <a:spcPts val="316"/>
              </a:spcBef>
              <a:buNone/>
            </a:pPr>
            <a:r>
              <a:rPr lang="en-US" dirty="0"/>
              <a:t>Build the </a:t>
            </a:r>
            <a:r>
              <a:rPr lang="en-US" dirty="0" smtClean="0"/>
              <a:t>community</a:t>
            </a:r>
            <a:r>
              <a:rPr lang="en-US" dirty="0"/>
              <a:t>:</a:t>
            </a:r>
          </a:p>
          <a:p>
            <a:pPr>
              <a:spcBef>
                <a:spcPts val="316"/>
              </a:spcBef>
            </a:pPr>
            <a:r>
              <a:rPr lang="en-US" sz="2400" dirty="0"/>
              <a:t>Grow list of SAMM adopters</a:t>
            </a:r>
          </a:p>
          <a:p>
            <a:pPr>
              <a:spcBef>
                <a:spcPts val="316"/>
              </a:spcBef>
            </a:pPr>
            <a:r>
              <a:rPr lang="en-US" sz="2400" dirty="0"/>
              <a:t>Workshops at conferences</a:t>
            </a:r>
          </a:p>
          <a:p>
            <a:pPr>
              <a:spcBef>
                <a:spcPts val="316"/>
              </a:spcBef>
            </a:pPr>
            <a:r>
              <a:rPr lang="en-US" sz="2400" dirty="0"/>
              <a:t>Dedicated SAMM </a:t>
            </a:r>
            <a:r>
              <a:rPr lang="en-US" sz="2400" dirty="0" smtClean="0"/>
              <a:t>Summit</a:t>
            </a:r>
          </a:p>
          <a:p>
            <a:pPr>
              <a:spcBef>
                <a:spcPts val="316"/>
              </a:spcBef>
            </a:pPr>
            <a:r>
              <a:rPr lang="en-US" sz="2400" dirty="0" smtClean="0"/>
              <a:t>Contribute Anon Results</a:t>
            </a:r>
            <a:endParaRPr lang="en-US" sz="2400" dirty="0"/>
          </a:p>
          <a:p>
            <a:endParaRPr lang="en-GB" dirty="0"/>
          </a:p>
        </p:txBody>
      </p:sp>
      <p:sp>
        <p:nvSpPr>
          <p:cNvPr id="4" name="Slide Number Placeholder 3"/>
          <p:cNvSpPr>
            <a:spLocks noGrp="1"/>
          </p:cNvSpPr>
          <p:nvPr>
            <p:ph type="sldNum" sz="quarter" idx="12"/>
          </p:nvPr>
        </p:nvSpPr>
        <p:spPr>
          <a:prstGeom prst="rect">
            <a:avLst/>
          </a:prstGeom>
        </p:spPr>
        <p:txBody>
          <a:bodyPr/>
          <a:lstStyle/>
          <a:p>
            <a:fld id="{DC2C6640-A57D-5141-BD4D-105EE28701EA}" type="slidenum">
              <a:rPr lang="en-US" smtClean="0"/>
              <a:pPr/>
              <a:t>22</a:t>
            </a:fld>
            <a:endParaRPr lang="en-US"/>
          </a:p>
        </p:txBody>
      </p:sp>
    </p:spTree>
    <p:extLst>
      <p:ext uri="{BB962C8B-B14F-4D97-AF65-F5344CB8AC3E}">
        <p14:creationId xmlns:p14="http://schemas.microsoft.com/office/powerpoint/2010/main" val="1546892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smtClean="0"/>
              <a:t>OWASP </a:t>
            </a:r>
            <a:r>
              <a:rPr lang="en-US" sz="4000" dirty="0" smtClean="0"/>
              <a:t>Summit 2017</a:t>
            </a:r>
            <a:endParaRPr lang="en-GB" sz="4000" dirty="0"/>
          </a:p>
        </p:txBody>
      </p:sp>
      <p:sp>
        <p:nvSpPr>
          <p:cNvPr id="6" name="Content Placeholder 2"/>
          <p:cNvSpPr>
            <a:spLocks noGrp="1"/>
          </p:cNvSpPr>
          <p:nvPr>
            <p:ph sz="half" idx="1"/>
          </p:nvPr>
        </p:nvSpPr>
        <p:spPr>
          <a:xfrm>
            <a:off x="457200" y="1094402"/>
            <a:ext cx="8229600" cy="3394472"/>
          </a:xfrm>
        </p:spPr>
        <p:txBody>
          <a:bodyPr>
            <a:normAutofit/>
          </a:bodyPr>
          <a:lstStyle/>
          <a:p>
            <a:r>
              <a:rPr lang="en-GB" sz="2400" dirty="0" smtClean="0"/>
              <a:t>Restructure </a:t>
            </a:r>
            <a:r>
              <a:rPr lang="en-GB" sz="2400" dirty="0"/>
              <a:t>SAMM activities with an increasing maturity of implementation</a:t>
            </a:r>
          </a:p>
          <a:p>
            <a:r>
              <a:rPr lang="en-GB" sz="2400" dirty="0"/>
              <a:t>Apply this restructure exercise to all SAMM practises and activities (high level).</a:t>
            </a:r>
          </a:p>
          <a:p>
            <a:r>
              <a:rPr lang="en-GB" sz="2400" dirty="0"/>
              <a:t>Create one or more detailed descriptions with implementation guidance</a:t>
            </a:r>
            <a:r>
              <a:rPr lang="en-GB" sz="2400" dirty="0" smtClean="0"/>
              <a:t>.</a:t>
            </a:r>
          </a:p>
          <a:p>
            <a:r>
              <a:rPr lang="en-GB" sz="2400" dirty="0" smtClean="0"/>
              <a:t>Modernize the more traditional language and terminology.</a:t>
            </a:r>
            <a:endParaRPr lang="en-GB" sz="2400" dirty="0"/>
          </a:p>
          <a:p>
            <a:pPr marL="152400" indent="0">
              <a:spcBef>
                <a:spcPts val="316"/>
              </a:spcBef>
              <a:buNone/>
            </a:pPr>
            <a:endParaRPr lang="nl-BE" sz="1477" dirty="0"/>
          </a:p>
        </p:txBody>
      </p:sp>
    </p:spTree>
    <p:extLst>
      <p:ext uri="{BB962C8B-B14F-4D97-AF65-F5344CB8AC3E}">
        <p14:creationId xmlns:p14="http://schemas.microsoft.com/office/powerpoint/2010/main" val="6217345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162"/>
            <a:ext cx="8229600" cy="857250"/>
          </a:xfrm>
        </p:spPr>
        <p:txBody>
          <a:bodyPr>
            <a:normAutofit/>
          </a:bodyPr>
          <a:lstStyle/>
          <a:p>
            <a:pPr algn="ctr"/>
            <a:r>
              <a:rPr lang="en-US" sz="4000" dirty="0" smtClean="0"/>
              <a:t>*** Under Consideration for V2.0 ***</a:t>
            </a:r>
            <a:endParaRPr lang="en-GB" sz="4000" dirty="0"/>
          </a:p>
        </p:txBody>
      </p:sp>
      <p:grpSp>
        <p:nvGrpSpPr>
          <p:cNvPr id="16" name="Group 15"/>
          <p:cNvGrpSpPr/>
          <p:nvPr/>
        </p:nvGrpSpPr>
        <p:grpSpPr>
          <a:xfrm>
            <a:off x="166806" y="1111298"/>
            <a:ext cx="8873838" cy="3103529"/>
            <a:chOff x="135080" y="1084011"/>
            <a:chExt cx="8873838" cy="3103529"/>
          </a:xfrm>
        </p:grpSpPr>
        <p:grpSp>
          <p:nvGrpSpPr>
            <p:cNvPr id="12" name="Group 11"/>
            <p:cNvGrpSpPr/>
            <p:nvPr/>
          </p:nvGrpSpPr>
          <p:grpSpPr>
            <a:xfrm>
              <a:off x="135082" y="1084011"/>
              <a:ext cx="8873836" cy="3103529"/>
              <a:chOff x="135082" y="1084011"/>
              <a:chExt cx="8873836" cy="3103529"/>
            </a:xfrm>
          </p:grpSpPr>
          <p:sp>
            <p:nvSpPr>
              <p:cNvPr id="4" name="Rectangle 3"/>
              <p:cNvSpPr/>
              <p:nvPr/>
            </p:nvSpPr>
            <p:spPr>
              <a:xfrm>
                <a:off x="135082" y="1084011"/>
                <a:ext cx="8873836" cy="609608"/>
              </a:xfrm>
              <a:prstGeom prst="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6" name="Rectangle 5"/>
              <p:cNvSpPr/>
              <p:nvPr/>
            </p:nvSpPr>
            <p:spPr>
              <a:xfrm>
                <a:off x="135082" y="1693718"/>
                <a:ext cx="8873836" cy="63039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ectangle 6"/>
              <p:cNvSpPr/>
              <p:nvPr/>
            </p:nvSpPr>
            <p:spPr>
              <a:xfrm>
                <a:off x="135082" y="2324210"/>
                <a:ext cx="8873836" cy="1863330"/>
              </a:xfrm>
              <a:prstGeom prst="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sp>
          <p:nvSpPr>
            <p:cNvPr id="9" name="TextBox 8"/>
            <p:cNvSpPr txBox="1"/>
            <p:nvPr/>
          </p:nvSpPr>
          <p:spPr>
            <a:xfrm>
              <a:off x="135080" y="1146664"/>
              <a:ext cx="770404" cy="461665"/>
            </a:xfrm>
            <a:prstGeom prst="rect">
              <a:avLst/>
            </a:prstGeom>
            <a:noFill/>
          </p:spPr>
          <p:txBody>
            <a:bodyPr wrap="none" rtlCol="0">
              <a:spAutoFit/>
            </a:bodyPr>
            <a:lstStyle/>
            <a:p>
              <a:pPr algn="ctr"/>
              <a:r>
                <a:rPr lang="en-US" sz="1200" i="1" smtClean="0"/>
                <a:t>SAMM </a:t>
              </a:r>
            </a:p>
            <a:p>
              <a:pPr algn="ctr"/>
              <a:r>
                <a:rPr lang="en-US" sz="1200" i="1" dirty="0" smtClean="0"/>
                <a:t>Overview</a:t>
              </a:r>
              <a:endParaRPr lang="en-US" sz="1200" i="1" dirty="0"/>
            </a:p>
          </p:txBody>
        </p:sp>
        <p:sp>
          <p:nvSpPr>
            <p:cNvPr id="10" name="TextBox 9"/>
            <p:cNvSpPr txBox="1"/>
            <p:nvPr/>
          </p:nvSpPr>
          <p:spPr>
            <a:xfrm>
              <a:off x="135080" y="1778081"/>
              <a:ext cx="747320" cy="461665"/>
            </a:xfrm>
            <a:prstGeom prst="rect">
              <a:avLst/>
            </a:prstGeom>
            <a:noFill/>
          </p:spPr>
          <p:txBody>
            <a:bodyPr wrap="none" rtlCol="0">
              <a:spAutoFit/>
            </a:bodyPr>
            <a:lstStyle/>
            <a:p>
              <a:pPr algn="ctr"/>
              <a:r>
                <a:rPr lang="en-US" sz="1200" i="1" smtClean="0"/>
                <a:t>Business </a:t>
              </a:r>
            </a:p>
            <a:p>
              <a:pPr algn="ctr"/>
              <a:r>
                <a:rPr lang="en-US" sz="1200" i="1" dirty="0" smtClean="0"/>
                <a:t>Function</a:t>
              </a:r>
              <a:endParaRPr lang="en-US" sz="1200" i="1" dirty="0"/>
            </a:p>
          </p:txBody>
        </p:sp>
        <p:sp>
          <p:nvSpPr>
            <p:cNvPr id="11" name="TextBox 10"/>
            <p:cNvSpPr txBox="1"/>
            <p:nvPr/>
          </p:nvSpPr>
          <p:spPr>
            <a:xfrm>
              <a:off x="135080" y="2353065"/>
              <a:ext cx="743217" cy="461665"/>
            </a:xfrm>
            <a:prstGeom prst="rect">
              <a:avLst/>
            </a:prstGeom>
            <a:noFill/>
          </p:spPr>
          <p:txBody>
            <a:bodyPr wrap="none" rtlCol="0">
              <a:spAutoFit/>
            </a:bodyPr>
            <a:lstStyle/>
            <a:p>
              <a:pPr algn="ctr"/>
              <a:r>
                <a:rPr lang="en-US" sz="1200" i="1" smtClean="0"/>
                <a:t>Security </a:t>
              </a:r>
            </a:p>
            <a:p>
              <a:pPr algn="ctr"/>
              <a:r>
                <a:rPr lang="en-US" sz="1200" i="1" dirty="0" smtClean="0"/>
                <a:t>Practices</a:t>
              </a:r>
              <a:endParaRPr lang="en-US" sz="1200" i="1" dirty="0"/>
            </a:p>
          </p:txBody>
        </p:sp>
      </p:grpSp>
      <p:sp>
        <p:nvSpPr>
          <p:cNvPr id="14" name="Rounded Rectangle 13"/>
          <p:cNvSpPr/>
          <p:nvPr/>
        </p:nvSpPr>
        <p:spPr>
          <a:xfrm>
            <a:off x="3882846" y="1163752"/>
            <a:ext cx="1496291" cy="415666"/>
          </a:xfrm>
          <a:prstGeom prst="roundRect">
            <a:avLst/>
          </a:prstGeom>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path path="circle">
              <a:fillToRect l="50000" t="50000" r="50000" b="50000"/>
            </a:path>
            <a:tileRect/>
          </a:gra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15" name="TextBox 14"/>
          <p:cNvSpPr txBox="1"/>
          <p:nvPr/>
        </p:nvSpPr>
        <p:spPr>
          <a:xfrm>
            <a:off x="3904029" y="1136253"/>
            <a:ext cx="1453924" cy="461665"/>
          </a:xfrm>
          <a:prstGeom prst="rect">
            <a:avLst/>
          </a:prstGeom>
          <a:noFill/>
        </p:spPr>
        <p:txBody>
          <a:bodyPr wrap="none" rtlCol="0">
            <a:spAutoFit/>
          </a:bodyPr>
          <a:lstStyle/>
          <a:p>
            <a:pPr algn="ctr"/>
            <a:r>
              <a:rPr lang="en-US" sz="1200" dirty="0" smtClean="0">
                <a:solidFill>
                  <a:schemeClr val="bg1"/>
                </a:solidFill>
              </a:rPr>
              <a:t>Software Assurance </a:t>
            </a:r>
          </a:p>
          <a:p>
            <a:pPr algn="ctr"/>
            <a:r>
              <a:rPr lang="en-US" sz="1200" dirty="0" smtClean="0">
                <a:solidFill>
                  <a:schemeClr val="bg1"/>
                </a:solidFill>
              </a:rPr>
              <a:t>Lifecycle</a:t>
            </a:r>
            <a:endParaRPr lang="en-US" sz="1200" dirty="0">
              <a:solidFill>
                <a:schemeClr val="bg1"/>
              </a:solidFill>
            </a:endParaRPr>
          </a:p>
        </p:txBody>
      </p:sp>
      <p:sp>
        <p:nvSpPr>
          <p:cNvPr id="17" name="Rounded Rectangle 16"/>
          <p:cNvSpPr/>
          <p:nvPr/>
        </p:nvSpPr>
        <p:spPr>
          <a:xfrm>
            <a:off x="905485" y="1801080"/>
            <a:ext cx="1307780" cy="415666"/>
          </a:xfrm>
          <a:prstGeom prst="roundRect">
            <a:avLst/>
          </a:prstGeom>
          <a:solidFill>
            <a:srgbClr val="005678"/>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23" name="Rounded Rectangle 22"/>
          <p:cNvSpPr/>
          <p:nvPr/>
        </p:nvSpPr>
        <p:spPr>
          <a:xfrm>
            <a:off x="2439876" y="1801080"/>
            <a:ext cx="1307780" cy="415666"/>
          </a:xfrm>
          <a:prstGeom prst="roundRect">
            <a:avLst/>
          </a:prstGeom>
          <a:solidFill>
            <a:srgbClr val="773A18"/>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24" name="Rounded Rectangle 23"/>
          <p:cNvSpPr/>
          <p:nvPr/>
        </p:nvSpPr>
        <p:spPr>
          <a:xfrm>
            <a:off x="3974267" y="1801080"/>
            <a:ext cx="1307780" cy="415666"/>
          </a:xfrm>
          <a:prstGeom prst="roundRect">
            <a:avLst/>
          </a:prstGeom>
          <a:solidFill>
            <a:srgbClr val="D8A519"/>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25" name="Rounded Rectangle 24"/>
          <p:cNvSpPr/>
          <p:nvPr/>
        </p:nvSpPr>
        <p:spPr>
          <a:xfrm>
            <a:off x="5508658" y="1801080"/>
            <a:ext cx="1307780" cy="415666"/>
          </a:xfrm>
          <a:prstGeom prst="roundRect">
            <a:avLst/>
          </a:prstGeom>
          <a:solidFill>
            <a:srgbClr val="13793C"/>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26" name="Rounded Rectangle 25"/>
          <p:cNvSpPr/>
          <p:nvPr/>
        </p:nvSpPr>
        <p:spPr>
          <a:xfrm>
            <a:off x="7043049" y="1801080"/>
            <a:ext cx="1307780" cy="415666"/>
          </a:xfrm>
          <a:prstGeom prst="roundRect">
            <a:avLst/>
          </a:prstGeom>
          <a:solidFill>
            <a:srgbClr val="781115"/>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42" name="TextBox 41"/>
          <p:cNvSpPr txBox="1"/>
          <p:nvPr/>
        </p:nvSpPr>
        <p:spPr>
          <a:xfrm>
            <a:off x="1090560" y="1870413"/>
            <a:ext cx="937629" cy="276999"/>
          </a:xfrm>
          <a:prstGeom prst="rect">
            <a:avLst/>
          </a:prstGeom>
          <a:noFill/>
        </p:spPr>
        <p:txBody>
          <a:bodyPr wrap="none" rtlCol="0">
            <a:spAutoFit/>
          </a:bodyPr>
          <a:lstStyle/>
          <a:p>
            <a:pPr algn="ctr"/>
            <a:r>
              <a:rPr lang="en-US" sz="1200" smtClean="0">
                <a:solidFill>
                  <a:schemeClr val="bg1"/>
                </a:solidFill>
              </a:rPr>
              <a:t>Governance</a:t>
            </a:r>
            <a:endParaRPr lang="en-US" sz="1200" dirty="0">
              <a:solidFill>
                <a:schemeClr val="bg1"/>
              </a:solidFill>
            </a:endParaRPr>
          </a:p>
        </p:txBody>
      </p:sp>
      <p:sp>
        <p:nvSpPr>
          <p:cNvPr id="43" name="TextBox 42"/>
          <p:cNvSpPr txBox="1"/>
          <p:nvPr/>
        </p:nvSpPr>
        <p:spPr>
          <a:xfrm>
            <a:off x="2791439" y="1870412"/>
            <a:ext cx="604654" cy="276999"/>
          </a:xfrm>
          <a:prstGeom prst="rect">
            <a:avLst/>
          </a:prstGeom>
          <a:noFill/>
        </p:spPr>
        <p:txBody>
          <a:bodyPr wrap="none" rtlCol="0">
            <a:spAutoFit/>
          </a:bodyPr>
          <a:lstStyle/>
          <a:p>
            <a:pPr algn="ctr"/>
            <a:r>
              <a:rPr lang="en-US" sz="1200" smtClean="0">
                <a:solidFill>
                  <a:schemeClr val="bg1"/>
                </a:solidFill>
              </a:rPr>
              <a:t>Design</a:t>
            </a:r>
            <a:endParaRPr lang="en-US" sz="1200" dirty="0">
              <a:solidFill>
                <a:schemeClr val="bg1"/>
              </a:solidFill>
            </a:endParaRPr>
          </a:p>
        </p:txBody>
      </p:sp>
      <p:sp>
        <p:nvSpPr>
          <p:cNvPr id="44" name="TextBox 43"/>
          <p:cNvSpPr txBox="1"/>
          <p:nvPr/>
        </p:nvSpPr>
        <p:spPr>
          <a:xfrm>
            <a:off x="4072941" y="1874391"/>
            <a:ext cx="1110432" cy="276999"/>
          </a:xfrm>
          <a:prstGeom prst="rect">
            <a:avLst/>
          </a:prstGeom>
          <a:noFill/>
        </p:spPr>
        <p:txBody>
          <a:bodyPr wrap="none" rtlCol="0">
            <a:spAutoFit/>
          </a:bodyPr>
          <a:lstStyle/>
          <a:p>
            <a:pPr algn="ctr"/>
            <a:r>
              <a:rPr lang="en-US" sz="1200" dirty="0" smtClean="0">
                <a:solidFill>
                  <a:schemeClr val="bg1"/>
                </a:solidFill>
              </a:rPr>
              <a:t>Build </a:t>
            </a:r>
            <a:r>
              <a:rPr lang="en-US" sz="1200" smtClean="0">
                <a:solidFill>
                  <a:schemeClr val="bg1"/>
                </a:solidFill>
              </a:rPr>
              <a:t>&amp; Deploy</a:t>
            </a:r>
            <a:endParaRPr lang="en-US" sz="1200" dirty="0">
              <a:solidFill>
                <a:schemeClr val="bg1"/>
              </a:solidFill>
            </a:endParaRPr>
          </a:p>
        </p:txBody>
      </p:sp>
      <p:sp>
        <p:nvSpPr>
          <p:cNvPr id="45" name="TextBox 44"/>
          <p:cNvSpPr txBox="1"/>
          <p:nvPr/>
        </p:nvSpPr>
        <p:spPr>
          <a:xfrm>
            <a:off x="5714636" y="1870412"/>
            <a:ext cx="895823" cy="276999"/>
          </a:xfrm>
          <a:prstGeom prst="rect">
            <a:avLst/>
          </a:prstGeom>
          <a:noFill/>
        </p:spPr>
        <p:txBody>
          <a:bodyPr wrap="none" rtlCol="0">
            <a:spAutoFit/>
          </a:bodyPr>
          <a:lstStyle/>
          <a:p>
            <a:pPr algn="ctr"/>
            <a:r>
              <a:rPr lang="en-US" sz="1200" smtClean="0">
                <a:solidFill>
                  <a:schemeClr val="bg1"/>
                </a:solidFill>
              </a:rPr>
              <a:t>Verification</a:t>
            </a:r>
            <a:endParaRPr lang="en-US" sz="1200" dirty="0">
              <a:solidFill>
                <a:schemeClr val="bg1"/>
              </a:solidFill>
            </a:endParaRPr>
          </a:p>
        </p:txBody>
      </p:sp>
      <p:sp>
        <p:nvSpPr>
          <p:cNvPr id="46" name="TextBox 45"/>
          <p:cNvSpPr txBox="1"/>
          <p:nvPr/>
        </p:nvSpPr>
        <p:spPr>
          <a:xfrm>
            <a:off x="7258998" y="1870412"/>
            <a:ext cx="875882" cy="276999"/>
          </a:xfrm>
          <a:prstGeom prst="rect">
            <a:avLst/>
          </a:prstGeom>
          <a:noFill/>
        </p:spPr>
        <p:txBody>
          <a:bodyPr wrap="none" rtlCol="0">
            <a:spAutoFit/>
          </a:bodyPr>
          <a:lstStyle/>
          <a:p>
            <a:pPr algn="ctr"/>
            <a:r>
              <a:rPr lang="en-US" sz="1200" smtClean="0">
                <a:solidFill>
                  <a:schemeClr val="bg1"/>
                </a:solidFill>
              </a:rPr>
              <a:t>Operations</a:t>
            </a:r>
            <a:endParaRPr lang="en-US" sz="1200" dirty="0">
              <a:solidFill>
                <a:schemeClr val="bg1"/>
              </a:solidFill>
            </a:endParaRPr>
          </a:p>
        </p:txBody>
      </p:sp>
      <p:cxnSp>
        <p:nvCxnSpPr>
          <p:cNvPr id="74" name="Straight Connector 73"/>
          <p:cNvCxnSpPr>
            <a:stCxn id="15" idx="2"/>
            <a:endCxn id="17" idx="0"/>
          </p:cNvCxnSpPr>
          <p:nvPr/>
        </p:nvCxnSpPr>
        <p:spPr>
          <a:xfrm flipH="1">
            <a:off x="1559375" y="1597918"/>
            <a:ext cx="3071616" cy="203162"/>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p:cNvCxnSpPr>
            <a:stCxn id="15" idx="2"/>
            <a:endCxn id="23" idx="0"/>
          </p:cNvCxnSpPr>
          <p:nvPr/>
        </p:nvCxnSpPr>
        <p:spPr>
          <a:xfrm flipH="1">
            <a:off x="3093766" y="1597918"/>
            <a:ext cx="1537225" cy="203162"/>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a:stCxn id="15" idx="2"/>
            <a:endCxn id="26" idx="0"/>
          </p:cNvCxnSpPr>
          <p:nvPr/>
        </p:nvCxnSpPr>
        <p:spPr>
          <a:xfrm>
            <a:off x="4630991" y="1597918"/>
            <a:ext cx="3065948" cy="203162"/>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a:stCxn id="15" idx="2"/>
            <a:endCxn id="25" idx="0"/>
          </p:cNvCxnSpPr>
          <p:nvPr/>
        </p:nvCxnSpPr>
        <p:spPr>
          <a:xfrm>
            <a:off x="4630991" y="1597918"/>
            <a:ext cx="1531557" cy="203162"/>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p:cNvCxnSpPr>
            <a:stCxn id="15" idx="2"/>
            <a:endCxn id="24" idx="0"/>
          </p:cNvCxnSpPr>
          <p:nvPr/>
        </p:nvCxnSpPr>
        <p:spPr>
          <a:xfrm flipH="1">
            <a:off x="4628157" y="1597918"/>
            <a:ext cx="2834" cy="203162"/>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a:stCxn id="29" idx="0"/>
            <a:endCxn id="17" idx="2"/>
          </p:cNvCxnSpPr>
          <p:nvPr/>
        </p:nvCxnSpPr>
        <p:spPr>
          <a:xfrm flipV="1">
            <a:off x="1559375" y="2216746"/>
            <a:ext cx="0" cy="1501828"/>
          </a:xfrm>
          <a:prstGeom prst="line">
            <a:avLst/>
          </a:prstGeom>
        </p:spPr>
        <p:style>
          <a:lnRef idx="1">
            <a:schemeClr val="dk1"/>
          </a:lnRef>
          <a:fillRef idx="0">
            <a:schemeClr val="dk1"/>
          </a:fillRef>
          <a:effectRef idx="0">
            <a:schemeClr val="dk1"/>
          </a:effectRef>
          <a:fontRef idx="minor">
            <a:schemeClr val="tx1"/>
          </a:fontRef>
        </p:style>
      </p:cxnSp>
      <p:sp>
        <p:nvSpPr>
          <p:cNvPr id="93" name="Rectangle 92"/>
          <p:cNvSpPr/>
          <p:nvPr/>
        </p:nvSpPr>
        <p:spPr>
          <a:xfrm>
            <a:off x="3904029" y="1723115"/>
            <a:ext cx="1453924" cy="249392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Rectangle 94"/>
          <p:cNvSpPr/>
          <p:nvPr/>
        </p:nvSpPr>
        <p:spPr>
          <a:xfrm>
            <a:off x="2378719" y="1721508"/>
            <a:ext cx="1501455" cy="56522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6" name="Straight Connector 95"/>
          <p:cNvCxnSpPr>
            <a:stCxn id="32" idx="0"/>
            <a:endCxn id="23" idx="2"/>
          </p:cNvCxnSpPr>
          <p:nvPr/>
        </p:nvCxnSpPr>
        <p:spPr>
          <a:xfrm flipV="1">
            <a:off x="3093766" y="2216746"/>
            <a:ext cx="0" cy="1501827"/>
          </a:xfrm>
          <a:prstGeom prst="line">
            <a:avLst/>
          </a:prstGeom>
        </p:spPr>
        <p:style>
          <a:lnRef idx="1">
            <a:schemeClr val="dk1"/>
          </a:lnRef>
          <a:fillRef idx="0">
            <a:schemeClr val="dk1"/>
          </a:fillRef>
          <a:effectRef idx="0">
            <a:schemeClr val="dk1"/>
          </a:effectRef>
          <a:fontRef idx="minor">
            <a:schemeClr val="tx1"/>
          </a:fontRef>
        </p:style>
      </p:cxnSp>
      <p:sp>
        <p:nvSpPr>
          <p:cNvPr id="30" name="Rounded Rectangle 29"/>
          <p:cNvSpPr/>
          <p:nvPr/>
        </p:nvSpPr>
        <p:spPr>
          <a:xfrm>
            <a:off x="2439876" y="2583897"/>
            <a:ext cx="1307780" cy="415666"/>
          </a:xfrm>
          <a:prstGeom prst="roundRect">
            <a:avLst/>
          </a:prstGeom>
          <a:solidFill>
            <a:srgbClr val="D69E7B"/>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31" name="Rounded Rectangle 30"/>
          <p:cNvSpPr/>
          <p:nvPr/>
        </p:nvSpPr>
        <p:spPr>
          <a:xfrm>
            <a:off x="2439876" y="3151235"/>
            <a:ext cx="1307780" cy="415666"/>
          </a:xfrm>
          <a:prstGeom prst="roundRect">
            <a:avLst/>
          </a:prstGeom>
          <a:solidFill>
            <a:srgbClr val="D69E7B"/>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32" name="Rounded Rectangle 31"/>
          <p:cNvSpPr/>
          <p:nvPr/>
        </p:nvSpPr>
        <p:spPr>
          <a:xfrm>
            <a:off x="2439876" y="3718573"/>
            <a:ext cx="1307780" cy="415666"/>
          </a:xfrm>
          <a:prstGeom prst="roundRect">
            <a:avLst/>
          </a:prstGeom>
          <a:solidFill>
            <a:srgbClr val="D69E7B"/>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50" name="TextBox 49"/>
          <p:cNvSpPr txBox="1"/>
          <p:nvPr/>
        </p:nvSpPr>
        <p:spPr>
          <a:xfrm>
            <a:off x="2631042" y="2565982"/>
            <a:ext cx="925446" cy="461665"/>
          </a:xfrm>
          <a:prstGeom prst="rect">
            <a:avLst/>
          </a:prstGeom>
          <a:noFill/>
        </p:spPr>
        <p:txBody>
          <a:bodyPr wrap="none" rtlCol="0">
            <a:spAutoFit/>
          </a:bodyPr>
          <a:lstStyle/>
          <a:p>
            <a:pPr algn="ctr"/>
            <a:r>
              <a:rPr lang="en-US" sz="1200" dirty="0" smtClean="0"/>
              <a:t>Threat</a:t>
            </a:r>
            <a:br>
              <a:rPr lang="en-US" sz="1200" dirty="0" smtClean="0"/>
            </a:br>
            <a:r>
              <a:rPr lang="en-US" sz="1200" dirty="0" smtClean="0"/>
              <a:t>Assessment</a:t>
            </a:r>
            <a:endParaRPr lang="en-US" sz="1200" dirty="0"/>
          </a:p>
        </p:txBody>
      </p:sp>
      <p:sp>
        <p:nvSpPr>
          <p:cNvPr id="51" name="TextBox 50"/>
          <p:cNvSpPr txBox="1"/>
          <p:nvPr/>
        </p:nvSpPr>
        <p:spPr>
          <a:xfrm>
            <a:off x="2565223" y="3131571"/>
            <a:ext cx="1057085" cy="461665"/>
          </a:xfrm>
          <a:prstGeom prst="rect">
            <a:avLst/>
          </a:prstGeom>
          <a:noFill/>
        </p:spPr>
        <p:txBody>
          <a:bodyPr wrap="none" rtlCol="0">
            <a:spAutoFit/>
          </a:bodyPr>
          <a:lstStyle/>
          <a:p>
            <a:pPr algn="ctr"/>
            <a:r>
              <a:rPr lang="en-US" sz="1200" dirty="0" smtClean="0"/>
              <a:t>Security</a:t>
            </a:r>
          </a:p>
          <a:p>
            <a:pPr algn="ctr"/>
            <a:r>
              <a:rPr lang="en-US" sz="1200" dirty="0" smtClean="0"/>
              <a:t>Requirements</a:t>
            </a:r>
            <a:endParaRPr lang="en-US" sz="1200" dirty="0"/>
          </a:p>
        </p:txBody>
      </p:sp>
      <p:sp>
        <p:nvSpPr>
          <p:cNvPr id="52" name="TextBox 51"/>
          <p:cNvSpPr txBox="1"/>
          <p:nvPr/>
        </p:nvSpPr>
        <p:spPr>
          <a:xfrm>
            <a:off x="2604555" y="3695574"/>
            <a:ext cx="958019" cy="461665"/>
          </a:xfrm>
          <a:prstGeom prst="rect">
            <a:avLst/>
          </a:prstGeom>
          <a:noFill/>
        </p:spPr>
        <p:txBody>
          <a:bodyPr wrap="none" rtlCol="0">
            <a:spAutoFit/>
          </a:bodyPr>
          <a:lstStyle/>
          <a:p>
            <a:pPr algn="ctr"/>
            <a:r>
              <a:rPr lang="en-US" sz="1200" dirty="0" smtClean="0"/>
              <a:t>Secure</a:t>
            </a:r>
          </a:p>
          <a:p>
            <a:pPr algn="ctr"/>
            <a:r>
              <a:rPr lang="en-US" sz="1200" dirty="0" smtClean="0"/>
              <a:t>Architecture</a:t>
            </a:r>
            <a:endParaRPr lang="en-US" sz="1200" dirty="0"/>
          </a:p>
        </p:txBody>
      </p:sp>
      <p:sp>
        <p:nvSpPr>
          <p:cNvPr id="27" name="Rounded Rectangle 26"/>
          <p:cNvSpPr/>
          <p:nvPr/>
        </p:nvSpPr>
        <p:spPr>
          <a:xfrm>
            <a:off x="905485" y="2583897"/>
            <a:ext cx="1307780" cy="415666"/>
          </a:xfrm>
          <a:prstGeom prst="roundRect">
            <a:avLst/>
          </a:prstGeom>
          <a:solidFill>
            <a:srgbClr val="94BCDE"/>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28" name="Rounded Rectangle 27"/>
          <p:cNvSpPr/>
          <p:nvPr/>
        </p:nvSpPr>
        <p:spPr>
          <a:xfrm>
            <a:off x="905485" y="3151235"/>
            <a:ext cx="1307780" cy="415666"/>
          </a:xfrm>
          <a:prstGeom prst="roundRect">
            <a:avLst/>
          </a:prstGeom>
          <a:solidFill>
            <a:srgbClr val="94BCDE"/>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29" name="Rounded Rectangle 28"/>
          <p:cNvSpPr/>
          <p:nvPr/>
        </p:nvSpPr>
        <p:spPr>
          <a:xfrm>
            <a:off x="905485" y="3718574"/>
            <a:ext cx="1307780" cy="415666"/>
          </a:xfrm>
          <a:prstGeom prst="roundRect">
            <a:avLst/>
          </a:prstGeom>
          <a:solidFill>
            <a:srgbClr val="94BCDE"/>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47" name="TextBox 46"/>
          <p:cNvSpPr txBox="1"/>
          <p:nvPr/>
        </p:nvSpPr>
        <p:spPr>
          <a:xfrm>
            <a:off x="1160452" y="2561070"/>
            <a:ext cx="797847" cy="461665"/>
          </a:xfrm>
          <a:prstGeom prst="rect">
            <a:avLst/>
          </a:prstGeom>
          <a:noFill/>
        </p:spPr>
        <p:txBody>
          <a:bodyPr wrap="none" rtlCol="0">
            <a:spAutoFit/>
          </a:bodyPr>
          <a:lstStyle/>
          <a:p>
            <a:pPr algn="ctr"/>
            <a:r>
              <a:rPr lang="en-US" sz="1200" smtClean="0"/>
              <a:t>Strategy </a:t>
            </a:r>
            <a:br>
              <a:rPr lang="en-US" sz="1200" smtClean="0"/>
            </a:br>
            <a:r>
              <a:rPr lang="en-US" sz="1200" smtClean="0"/>
              <a:t>&amp; Metrics</a:t>
            </a:r>
            <a:endParaRPr lang="en-US" sz="1200" dirty="0"/>
          </a:p>
        </p:txBody>
      </p:sp>
      <p:sp>
        <p:nvSpPr>
          <p:cNvPr id="48" name="TextBox 47"/>
          <p:cNvSpPr txBox="1"/>
          <p:nvPr/>
        </p:nvSpPr>
        <p:spPr>
          <a:xfrm>
            <a:off x="1061614" y="3128602"/>
            <a:ext cx="918841" cy="461665"/>
          </a:xfrm>
          <a:prstGeom prst="rect">
            <a:avLst/>
          </a:prstGeom>
          <a:noFill/>
        </p:spPr>
        <p:txBody>
          <a:bodyPr wrap="none" rtlCol="0">
            <a:spAutoFit/>
          </a:bodyPr>
          <a:lstStyle/>
          <a:p>
            <a:pPr algn="ctr"/>
            <a:r>
              <a:rPr lang="en-US" sz="1200" dirty="0" smtClean="0"/>
              <a:t>Policy </a:t>
            </a:r>
            <a:r>
              <a:rPr lang="en-US" sz="1200" smtClean="0"/>
              <a:t>&amp; </a:t>
            </a:r>
          </a:p>
          <a:p>
            <a:pPr algn="ctr"/>
            <a:r>
              <a:rPr lang="en-US" sz="1200" dirty="0" smtClean="0"/>
              <a:t>Compliance</a:t>
            </a:r>
            <a:endParaRPr lang="en-US" sz="1200" dirty="0"/>
          </a:p>
        </p:txBody>
      </p:sp>
      <p:sp>
        <p:nvSpPr>
          <p:cNvPr id="49" name="TextBox 48"/>
          <p:cNvSpPr txBox="1"/>
          <p:nvPr/>
        </p:nvSpPr>
        <p:spPr>
          <a:xfrm>
            <a:off x="1069881" y="3703746"/>
            <a:ext cx="978153" cy="461665"/>
          </a:xfrm>
          <a:prstGeom prst="rect">
            <a:avLst/>
          </a:prstGeom>
          <a:noFill/>
        </p:spPr>
        <p:txBody>
          <a:bodyPr wrap="none" rtlCol="0">
            <a:spAutoFit/>
          </a:bodyPr>
          <a:lstStyle/>
          <a:p>
            <a:pPr algn="ctr"/>
            <a:r>
              <a:rPr lang="en-US" sz="1200" dirty="0" smtClean="0"/>
              <a:t>Education &amp; </a:t>
            </a:r>
          </a:p>
          <a:p>
            <a:pPr algn="ctr"/>
            <a:r>
              <a:rPr lang="en-US" sz="1200" dirty="0" smtClean="0"/>
              <a:t>Guidance</a:t>
            </a:r>
            <a:endParaRPr lang="en-US" sz="1200" dirty="0"/>
          </a:p>
        </p:txBody>
      </p:sp>
      <p:cxnSp>
        <p:nvCxnSpPr>
          <p:cNvPr id="103" name="Straight Connector 102"/>
          <p:cNvCxnSpPr>
            <a:stCxn id="38" idx="0"/>
            <a:endCxn id="25" idx="2"/>
          </p:cNvCxnSpPr>
          <p:nvPr/>
        </p:nvCxnSpPr>
        <p:spPr>
          <a:xfrm flipV="1">
            <a:off x="6162548" y="2216746"/>
            <a:ext cx="0" cy="1473833"/>
          </a:xfrm>
          <a:prstGeom prst="line">
            <a:avLst/>
          </a:prstGeom>
        </p:spPr>
        <p:style>
          <a:lnRef idx="1">
            <a:schemeClr val="dk1"/>
          </a:lnRef>
          <a:fillRef idx="0">
            <a:schemeClr val="dk1"/>
          </a:fillRef>
          <a:effectRef idx="0">
            <a:schemeClr val="dk1"/>
          </a:effectRef>
          <a:fontRef idx="minor">
            <a:schemeClr val="tx1"/>
          </a:fontRef>
        </p:style>
      </p:cxnSp>
      <p:cxnSp>
        <p:nvCxnSpPr>
          <p:cNvPr id="105" name="Straight Connector 104"/>
          <p:cNvCxnSpPr>
            <a:stCxn id="41" idx="0"/>
            <a:endCxn id="26" idx="2"/>
          </p:cNvCxnSpPr>
          <p:nvPr/>
        </p:nvCxnSpPr>
        <p:spPr>
          <a:xfrm flipV="1">
            <a:off x="7696939" y="2216746"/>
            <a:ext cx="0" cy="1473833"/>
          </a:xfrm>
          <a:prstGeom prst="line">
            <a:avLst/>
          </a:prstGeom>
        </p:spPr>
        <p:style>
          <a:lnRef idx="1">
            <a:schemeClr val="dk1"/>
          </a:lnRef>
          <a:fillRef idx="0">
            <a:schemeClr val="dk1"/>
          </a:fillRef>
          <a:effectRef idx="0">
            <a:schemeClr val="dk1"/>
          </a:effectRef>
          <a:fontRef idx="minor">
            <a:schemeClr val="tx1"/>
          </a:fontRef>
        </p:style>
      </p:cxnSp>
      <p:sp>
        <p:nvSpPr>
          <p:cNvPr id="39" name="Rounded Rectangle 38"/>
          <p:cNvSpPr/>
          <p:nvPr/>
        </p:nvSpPr>
        <p:spPr>
          <a:xfrm>
            <a:off x="7043049" y="2566625"/>
            <a:ext cx="1307780" cy="415666"/>
          </a:xfrm>
          <a:prstGeom prst="roundRect">
            <a:avLst/>
          </a:prstGeom>
          <a:solidFill>
            <a:srgbClr val="B07667"/>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40" name="Rounded Rectangle 39"/>
          <p:cNvSpPr/>
          <p:nvPr/>
        </p:nvSpPr>
        <p:spPr>
          <a:xfrm>
            <a:off x="7043049" y="3128602"/>
            <a:ext cx="1307780" cy="415666"/>
          </a:xfrm>
          <a:prstGeom prst="roundRect">
            <a:avLst/>
          </a:prstGeom>
          <a:solidFill>
            <a:srgbClr val="B07667"/>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41" name="Rounded Rectangle 40"/>
          <p:cNvSpPr/>
          <p:nvPr/>
        </p:nvSpPr>
        <p:spPr>
          <a:xfrm>
            <a:off x="7043049" y="3690579"/>
            <a:ext cx="1307780" cy="415666"/>
          </a:xfrm>
          <a:prstGeom prst="roundRect">
            <a:avLst/>
          </a:prstGeom>
          <a:solidFill>
            <a:srgbClr val="B07667"/>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67" name="TextBox 66"/>
          <p:cNvSpPr txBox="1"/>
          <p:nvPr/>
        </p:nvSpPr>
        <p:spPr>
          <a:xfrm>
            <a:off x="7160413" y="2552836"/>
            <a:ext cx="1022011" cy="461665"/>
          </a:xfrm>
          <a:prstGeom prst="rect">
            <a:avLst/>
          </a:prstGeom>
          <a:noFill/>
        </p:spPr>
        <p:txBody>
          <a:bodyPr wrap="none" rtlCol="0">
            <a:spAutoFit/>
          </a:bodyPr>
          <a:lstStyle/>
          <a:p>
            <a:pPr algn="ctr"/>
            <a:r>
              <a:rPr lang="en-US" sz="1200" dirty="0" smtClean="0"/>
              <a:t>Incident</a:t>
            </a:r>
            <a:br>
              <a:rPr lang="en-US" sz="1200" dirty="0" smtClean="0"/>
            </a:br>
            <a:r>
              <a:rPr lang="en-US" sz="1200" dirty="0" smtClean="0"/>
              <a:t>Management</a:t>
            </a:r>
            <a:endParaRPr lang="en-US" sz="1200" dirty="0"/>
          </a:p>
        </p:txBody>
      </p:sp>
      <p:sp>
        <p:nvSpPr>
          <p:cNvPr id="68" name="TextBox 67"/>
          <p:cNvSpPr txBox="1"/>
          <p:nvPr/>
        </p:nvSpPr>
        <p:spPr>
          <a:xfrm>
            <a:off x="7179072" y="3105236"/>
            <a:ext cx="984693" cy="461665"/>
          </a:xfrm>
          <a:prstGeom prst="rect">
            <a:avLst/>
          </a:prstGeom>
          <a:noFill/>
        </p:spPr>
        <p:txBody>
          <a:bodyPr wrap="none" rtlCol="0">
            <a:spAutoFit/>
          </a:bodyPr>
          <a:lstStyle/>
          <a:p>
            <a:pPr algn="ctr"/>
            <a:r>
              <a:rPr lang="en-US" sz="1200" dirty="0" smtClean="0"/>
              <a:t>Environment</a:t>
            </a:r>
          </a:p>
          <a:p>
            <a:pPr algn="ctr"/>
            <a:r>
              <a:rPr lang="en-US" sz="1200" dirty="0" smtClean="0"/>
              <a:t>Hardening</a:t>
            </a:r>
            <a:endParaRPr lang="en-US" sz="1200" dirty="0"/>
          </a:p>
        </p:txBody>
      </p:sp>
      <p:sp>
        <p:nvSpPr>
          <p:cNvPr id="69" name="TextBox 68"/>
          <p:cNvSpPr txBox="1"/>
          <p:nvPr/>
        </p:nvSpPr>
        <p:spPr>
          <a:xfrm>
            <a:off x="7213948" y="3672574"/>
            <a:ext cx="936668" cy="461665"/>
          </a:xfrm>
          <a:prstGeom prst="rect">
            <a:avLst/>
          </a:prstGeom>
          <a:noFill/>
        </p:spPr>
        <p:txBody>
          <a:bodyPr wrap="none" rtlCol="0">
            <a:spAutoFit/>
          </a:bodyPr>
          <a:lstStyle/>
          <a:p>
            <a:pPr algn="ctr"/>
            <a:r>
              <a:rPr lang="en-US" sz="1200" dirty="0" smtClean="0"/>
              <a:t>Operational</a:t>
            </a:r>
          </a:p>
          <a:p>
            <a:pPr algn="ctr"/>
            <a:r>
              <a:rPr lang="en-US" sz="1200" dirty="0" smtClean="0"/>
              <a:t>Enablement</a:t>
            </a:r>
            <a:endParaRPr lang="en-US" sz="1200" dirty="0"/>
          </a:p>
        </p:txBody>
      </p:sp>
      <p:sp>
        <p:nvSpPr>
          <p:cNvPr id="94" name="Rectangle 93"/>
          <p:cNvSpPr/>
          <p:nvPr/>
        </p:nvSpPr>
        <p:spPr>
          <a:xfrm>
            <a:off x="6946211" y="2495340"/>
            <a:ext cx="1501455" cy="56522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ounded Rectangle 35"/>
          <p:cNvSpPr/>
          <p:nvPr/>
        </p:nvSpPr>
        <p:spPr>
          <a:xfrm>
            <a:off x="5508658" y="2566625"/>
            <a:ext cx="1307780" cy="415666"/>
          </a:xfrm>
          <a:prstGeom prst="roundRect">
            <a:avLst/>
          </a:prstGeom>
          <a:solidFill>
            <a:srgbClr val="8BAA88"/>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37" name="Rounded Rectangle 36"/>
          <p:cNvSpPr/>
          <p:nvPr/>
        </p:nvSpPr>
        <p:spPr>
          <a:xfrm>
            <a:off x="5508658" y="3128602"/>
            <a:ext cx="1307780" cy="415666"/>
          </a:xfrm>
          <a:prstGeom prst="roundRect">
            <a:avLst/>
          </a:prstGeom>
          <a:solidFill>
            <a:srgbClr val="8BAA88"/>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38" name="Rounded Rectangle 37"/>
          <p:cNvSpPr/>
          <p:nvPr/>
        </p:nvSpPr>
        <p:spPr>
          <a:xfrm>
            <a:off x="5508658" y="3690579"/>
            <a:ext cx="1307780" cy="415666"/>
          </a:xfrm>
          <a:prstGeom prst="roundRect">
            <a:avLst/>
          </a:prstGeom>
          <a:solidFill>
            <a:srgbClr val="8BAA88"/>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64" name="TextBox 63"/>
          <p:cNvSpPr txBox="1"/>
          <p:nvPr/>
        </p:nvSpPr>
        <p:spPr>
          <a:xfrm>
            <a:off x="5792925" y="2552836"/>
            <a:ext cx="688202" cy="461665"/>
          </a:xfrm>
          <a:prstGeom prst="rect">
            <a:avLst/>
          </a:prstGeom>
          <a:noFill/>
        </p:spPr>
        <p:txBody>
          <a:bodyPr wrap="none" rtlCol="0">
            <a:spAutoFit/>
          </a:bodyPr>
          <a:lstStyle/>
          <a:p>
            <a:pPr algn="ctr"/>
            <a:r>
              <a:rPr lang="en-US" sz="1200" dirty="0" smtClean="0"/>
              <a:t>Design</a:t>
            </a:r>
            <a:br>
              <a:rPr lang="en-US" sz="1200" dirty="0" smtClean="0"/>
            </a:br>
            <a:r>
              <a:rPr lang="en-US" sz="1200" dirty="0" smtClean="0"/>
              <a:t>Analysis</a:t>
            </a:r>
            <a:endParaRPr lang="en-US" sz="1200" dirty="0"/>
          </a:p>
        </p:txBody>
      </p:sp>
      <p:sp>
        <p:nvSpPr>
          <p:cNvPr id="65" name="TextBox 64"/>
          <p:cNvSpPr txBox="1"/>
          <p:nvPr/>
        </p:nvSpPr>
        <p:spPr>
          <a:xfrm>
            <a:off x="5542888" y="3105236"/>
            <a:ext cx="1188274" cy="461665"/>
          </a:xfrm>
          <a:prstGeom prst="rect">
            <a:avLst/>
          </a:prstGeom>
          <a:noFill/>
        </p:spPr>
        <p:txBody>
          <a:bodyPr wrap="none" rtlCol="0">
            <a:spAutoFit/>
          </a:bodyPr>
          <a:lstStyle/>
          <a:p>
            <a:pPr algn="ctr"/>
            <a:r>
              <a:rPr lang="en-US" sz="1200" dirty="0" smtClean="0"/>
              <a:t>Implementation</a:t>
            </a:r>
          </a:p>
          <a:p>
            <a:pPr algn="ctr"/>
            <a:r>
              <a:rPr lang="en-US" sz="1200" dirty="0" smtClean="0"/>
              <a:t>Review</a:t>
            </a:r>
            <a:endParaRPr lang="en-US" sz="1200" dirty="0"/>
          </a:p>
        </p:txBody>
      </p:sp>
      <p:sp>
        <p:nvSpPr>
          <p:cNvPr id="66" name="TextBox 65"/>
          <p:cNvSpPr txBox="1"/>
          <p:nvPr/>
        </p:nvSpPr>
        <p:spPr>
          <a:xfrm>
            <a:off x="5820118" y="3659591"/>
            <a:ext cx="686406" cy="461665"/>
          </a:xfrm>
          <a:prstGeom prst="rect">
            <a:avLst/>
          </a:prstGeom>
          <a:noFill/>
        </p:spPr>
        <p:txBody>
          <a:bodyPr wrap="none" rtlCol="0">
            <a:spAutoFit/>
          </a:bodyPr>
          <a:lstStyle/>
          <a:p>
            <a:pPr algn="ctr"/>
            <a:r>
              <a:rPr lang="en-US" sz="1200" dirty="0" smtClean="0"/>
              <a:t>Security</a:t>
            </a:r>
          </a:p>
          <a:p>
            <a:pPr algn="ctr"/>
            <a:r>
              <a:rPr lang="en-US" sz="1200" dirty="0" smtClean="0"/>
              <a:t>Testing</a:t>
            </a:r>
            <a:endParaRPr lang="en-US" sz="1200" dirty="0"/>
          </a:p>
        </p:txBody>
      </p:sp>
      <p:cxnSp>
        <p:nvCxnSpPr>
          <p:cNvPr id="109" name="Straight Connector 108"/>
          <p:cNvCxnSpPr>
            <a:stCxn id="35" idx="0"/>
            <a:endCxn id="24" idx="2"/>
          </p:cNvCxnSpPr>
          <p:nvPr/>
        </p:nvCxnSpPr>
        <p:spPr>
          <a:xfrm flipV="1">
            <a:off x="4628157" y="2216746"/>
            <a:ext cx="0" cy="1473833"/>
          </a:xfrm>
          <a:prstGeom prst="line">
            <a:avLst/>
          </a:prstGeom>
        </p:spPr>
        <p:style>
          <a:lnRef idx="1">
            <a:schemeClr val="dk1"/>
          </a:lnRef>
          <a:fillRef idx="0">
            <a:schemeClr val="dk1"/>
          </a:fillRef>
          <a:effectRef idx="0">
            <a:schemeClr val="dk1"/>
          </a:effectRef>
          <a:fontRef idx="minor">
            <a:schemeClr val="tx1"/>
          </a:fontRef>
        </p:style>
      </p:cxnSp>
      <p:sp>
        <p:nvSpPr>
          <p:cNvPr id="33" name="Rounded Rectangle 32"/>
          <p:cNvSpPr/>
          <p:nvPr/>
        </p:nvSpPr>
        <p:spPr>
          <a:xfrm>
            <a:off x="3974267" y="2566625"/>
            <a:ext cx="1307780" cy="415666"/>
          </a:xfrm>
          <a:prstGeom prst="roundRect">
            <a:avLst/>
          </a:prstGeom>
          <a:solidFill>
            <a:srgbClr val="FFC121"/>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34" name="Rounded Rectangle 33"/>
          <p:cNvSpPr/>
          <p:nvPr/>
        </p:nvSpPr>
        <p:spPr>
          <a:xfrm>
            <a:off x="3974267" y="3128602"/>
            <a:ext cx="1307780" cy="415666"/>
          </a:xfrm>
          <a:prstGeom prst="roundRect">
            <a:avLst/>
          </a:prstGeom>
          <a:solidFill>
            <a:srgbClr val="FFC121"/>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35" name="Rounded Rectangle 34"/>
          <p:cNvSpPr/>
          <p:nvPr/>
        </p:nvSpPr>
        <p:spPr>
          <a:xfrm>
            <a:off x="3974267" y="3690579"/>
            <a:ext cx="1307780" cy="415666"/>
          </a:xfrm>
          <a:prstGeom prst="roundRect">
            <a:avLst/>
          </a:prstGeom>
          <a:solidFill>
            <a:srgbClr val="FFC121"/>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70" name="TextBox 69"/>
          <p:cNvSpPr txBox="1"/>
          <p:nvPr/>
        </p:nvSpPr>
        <p:spPr>
          <a:xfrm>
            <a:off x="4300793" y="2552836"/>
            <a:ext cx="605871" cy="461665"/>
          </a:xfrm>
          <a:prstGeom prst="rect">
            <a:avLst/>
          </a:prstGeom>
          <a:noFill/>
        </p:spPr>
        <p:txBody>
          <a:bodyPr wrap="none" rtlCol="0">
            <a:spAutoFit/>
          </a:bodyPr>
          <a:lstStyle/>
          <a:p>
            <a:pPr algn="ctr"/>
            <a:r>
              <a:rPr lang="en-US" sz="1200" dirty="0" smtClean="0"/>
              <a:t>Secure</a:t>
            </a:r>
          </a:p>
          <a:p>
            <a:pPr algn="ctr"/>
            <a:r>
              <a:rPr lang="en-US" sz="1200" dirty="0" smtClean="0"/>
              <a:t>Build</a:t>
            </a:r>
          </a:p>
        </p:txBody>
      </p:sp>
      <p:sp>
        <p:nvSpPr>
          <p:cNvPr id="71" name="TextBox 70"/>
          <p:cNvSpPr txBox="1"/>
          <p:nvPr/>
        </p:nvSpPr>
        <p:spPr>
          <a:xfrm>
            <a:off x="4127764" y="3105236"/>
            <a:ext cx="951927" cy="461665"/>
          </a:xfrm>
          <a:prstGeom prst="rect">
            <a:avLst/>
          </a:prstGeom>
          <a:noFill/>
        </p:spPr>
        <p:txBody>
          <a:bodyPr wrap="none" rtlCol="0">
            <a:spAutoFit/>
          </a:bodyPr>
          <a:lstStyle/>
          <a:p>
            <a:pPr algn="ctr"/>
            <a:r>
              <a:rPr lang="en-US" sz="1200" dirty="0" smtClean="0"/>
              <a:t>Secure</a:t>
            </a:r>
          </a:p>
          <a:p>
            <a:pPr algn="ctr"/>
            <a:r>
              <a:rPr lang="en-US" sz="1200" dirty="0" smtClean="0"/>
              <a:t>Deployment</a:t>
            </a:r>
            <a:endParaRPr lang="en-US" sz="1200" dirty="0"/>
          </a:p>
        </p:txBody>
      </p:sp>
      <p:sp>
        <p:nvSpPr>
          <p:cNvPr id="72" name="TextBox 71"/>
          <p:cNvSpPr txBox="1"/>
          <p:nvPr/>
        </p:nvSpPr>
        <p:spPr>
          <a:xfrm>
            <a:off x="4122342" y="3659591"/>
            <a:ext cx="1022011" cy="461665"/>
          </a:xfrm>
          <a:prstGeom prst="rect">
            <a:avLst/>
          </a:prstGeom>
          <a:noFill/>
        </p:spPr>
        <p:txBody>
          <a:bodyPr wrap="none" rtlCol="0">
            <a:spAutoFit/>
          </a:bodyPr>
          <a:lstStyle/>
          <a:p>
            <a:pPr algn="ctr"/>
            <a:r>
              <a:rPr lang="en-US" sz="1200" dirty="0" smtClean="0"/>
              <a:t>Defect</a:t>
            </a:r>
          </a:p>
          <a:p>
            <a:pPr algn="ctr"/>
            <a:r>
              <a:rPr lang="en-US" sz="1200" dirty="0" smtClean="0"/>
              <a:t>Management</a:t>
            </a:r>
            <a:endParaRPr lang="en-US" sz="1200" dirty="0"/>
          </a:p>
        </p:txBody>
      </p:sp>
    </p:spTree>
    <p:extLst>
      <p:ext uri="{BB962C8B-B14F-4D97-AF65-F5344CB8AC3E}">
        <p14:creationId xmlns:p14="http://schemas.microsoft.com/office/powerpoint/2010/main" val="19838324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nl-BE" sz="4000" dirty="0" smtClean="0"/>
              <a:t>Get involved</a:t>
            </a:r>
            <a:endParaRPr lang="nl-BE" sz="4000" dirty="0"/>
          </a:p>
        </p:txBody>
      </p:sp>
      <p:sp>
        <p:nvSpPr>
          <p:cNvPr id="3" name="Content Placeholder 2"/>
          <p:cNvSpPr>
            <a:spLocks noGrp="1"/>
          </p:cNvSpPr>
          <p:nvPr>
            <p:ph idx="1"/>
          </p:nvPr>
        </p:nvSpPr>
        <p:spPr/>
        <p:txBody>
          <a:bodyPr>
            <a:normAutofit/>
          </a:bodyPr>
          <a:lstStyle/>
          <a:p>
            <a:pPr marL="301409" indent="-301409">
              <a:buFont typeface="Arial" pitchFamily="34" charset="0"/>
              <a:buChar char="•"/>
            </a:pPr>
            <a:r>
              <a:rPr lang="nl-BE" sz="2400" dirty="0"/>
              <a:t>Project mailing list / work packages</a:t>
            </a:r>
          </a:p>
          <a:p>
            <a:pPr marL="301409" indent="-301409">
              <a:buFont typeface="Arial" pitchFamily="34" charset="0"/>
              <a:buChar char="•"/>
            </a:pPr>
            <a:r>
              <a:rPr lang="nl-BE" sz="2400" dirty="0"/>
              <a:t>Use and donate (feed)back!</a:t>
            </a:r>
          </a:p>
          <a:p>
            <a:pPr marL="301409" indent="-301409">
              <a:buFont typeface="Arial" pitchFamily="34" charset="0"/>
              <a:buChar char="•"/>
            </a:pPr>
            <a:r>
              <a:rPr lang="nl-BE" sz="2400" dirty="0"/>
              <a:t>Donate resources</a:t>
            </a:r>
          </a:p>
          <a:p>
            <a:pPr marL="301409" indent="-301409">
              <a:buFont typeface="Arial" pitchFamily="34" charset="0"/>
              <a:buChar char="•"/>
            </a:pPr>
            <a:r>
              <a:rPr lang="nl-BE" sz="2400" dirty="0"/>
              <a:t>Sponsor SAMM</a:t>
            </a:r>
            <a:endParaRPr lang="nl-BE" sz="1600" dirty="0"/>
          </a:p>
        </p:txBody>
      </p:sp>
      <p:pic>
        <p:nvPicPr>
          <p:cNvPr id="5" name="Picture 4"/>
          <p:cNvPicPr>
            <a:picLocks noChangeAspect="1"/>
          </p:cNvPicPr>
          <p:nvPr/>
        </p:nvPicPr>
        <p:blipFill>
          <a:blip r:embed="rId3"/>
          <a:stretch>
            <a:fillRect/>
          </a:stretch>
        </p:blipFill>
        <p:spPr>
          <a:xfrm>
            <a:off x="5868597" y="1200150"/>
            <a:ext cx="2818203" cy="2818203"/>
          </a:xfrm>
          <a:prstGeom prst="rect">
            <a:avLst/>
          </a:prstGeom>
          <a:effectLst>
            <a:softEdge rad="63500"/>
          </a:effectLst>
        </p:spPr>
      </p:pic>
    </p:spTree>
    <p:extLst>
      <p:ext uri="{BB962C8B-B14F-4D97-AF65-F5344CB8AC3E}">
        <p14:creationId xmlns:p14="http://schemas.microsoft.com/office/powerpoint/2010/main" val="12682281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525" y="100953"/>
            <a:ext cx="7736951" cy="4465426"/>
          </a:xfrm>
          <a:prstGeom prst="rect">
            <a:avLst/>
          </a:prstGeom>
        </p:spPr>
      </p:pic>
    </p:spTree>
    <p:extLst>
      <p:ext uri="{BB962C8B-B14F-4D97-AF65-F5344CB8AC3E}">
        <p14:creationId xmlns:p14="http://schemas.microsoft.com/office/powerpoint/2010/main" val="11410399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0430" y="769701"/>
            <a:ext cx="6858000" cy="857250"/>
          </a:xfrm>
        </p:spPr>
        <p:txBody>
          <a:bodyPr/>
          <a:lstStyle/>
          <a:p>
            <a:pPr algn="ctr"/>
            <a:r>
              <a:rPr lang="nl-BE" dirty="0" smtClean="0"/>
              <a:t>Thank you!</a:t>
            </a:r>
            <a:endParaRPr lang="en-GB" dirty="0"/>
          </a:p>
        </p:txBody>
      </p:sp>
      <p:sp>
        <p:nvSpPr>
          <p:cNvPr id="3" name="Title 1"/>
          <p:cNvSpPr txBox="1">
            <a:spLocks/>
          </p:cNvSpPr>
          <p:nvPr/>
        </p:nvSpPr>
        <p:spPr>
          <a:xfrm>
            <a:off x="1250430" y="2720715"/>
            <a:ext cx="6858000" cy="1112289"/>
          </a:xfrm>
          <a:prstGeom prst="rect">
            <a:avLst/>
          </a:prstGeom>
        </p:spPr>
        <p:txBody>
          <a:bodyPr vert="horz" lIns="91440" tIns="45720" rIns="91440" bIns="45720" rtlCol="0" anchor="ctr">
            <a:noAutofit/>
          </a:bodyPr>
          <a:lstStyle>
            <a:lvl1pPr algn="l" defTabSz="457200" rtl="0" eaLnBrk="1" latinLnBrk="0" hangingPunct="1">
              <a:spcBef>
                <a:spcPct val="0"/>
              </a:spcBef>
              <a:buNone/>
              <a:defRPr sz="4400" kern="1200">
                <a:solidFill>
                  <a:srgbClr val="004685"/>
                </a:solidFill>
                <a:latin typeface="+mj-lt"/>
                <a:ea typeface="+mj-ea"/>
                <a:cs typeface="+mj-cs"/>
              </a:defRPr>
            </a:lvl1pPr>
          </a:lstStyle>
          <a:p>
            <a:pPr algn="ctr"/>
            <a:r>
              <a:rPr lang="nl-BE" sz="3200" dirty="0" smtClean="0"/>
              <a:t>Questions?</a:t>
            </a:r>
          </a:p>
          <a:p>
            <a:pPr algn="ctr"/>
            <a:r>
              <a:rPr lang="nl-BE" sz="3200" dirty="0" smtClean="0"/>
              <a:t>brian.glas@owasp.org</a:t>
            </a:r>
            <a:endParaRPr lang="en-GB" sz="3200" dirty="0"/>
          </a:p>
        </p:txBody>
      </p:sp>
    </p:spTree>
    <p:extLst>
      <p:ext uri="{BB962C8B-B14F-4D97-AF65-F5344CB8AC3E}">
        <p14:creationId xmlns:p14="http://schemas.microsoft.com/office/powerpoint/2010/main" val="14323346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smtClean="0"/>
              <a:t>SAMM </a:t>
            </a:r>
            <a:r>
              <a:rPr lang="en-GB" sz="4000" dirty="0" smtClean="0"/>
              <a:t>Toolbox</a:t>
            </a:r>
            <a:endParaRPr lang="en-GB" sz="4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300" y="1063229"/>
            <a:ext cx="4643474" cy="3185378"/>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32016"/>
          <a:stretch/>
        </p:blipFill>
        <p:spPr>
          <a:xfrm>
            <a:off x="4432206" y="280555"/>
            <a:ext cx="4523494" cy="217122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8244" y="2357157"/>
            <a:ext cx="4728536" cy="2182009"/>
          </a:xfrm>
          <a:prstGeom prst="rect">
            <a:avLst/>
          </a:prstGeom>
        </p:spPr>
      </p:pic>
    </p:spTree>
    <p:extLst>
      <p:ext uri="{BB962C8B-B14F-4D97-AF65-F5344CB8AC3E}">
        <p14:creationId xmlns:p14="http://schemas.microsoft.com/office/powerpoint/2010/main" val="15456162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SAMM?</a:t>
            </a:r>
            <a:endParaRPr lang="en-US" dirty="0"/>
          </a:p>
        </p:txBody>
      </p:sp>
      <p:sp>
        <p:nvSpPr>
          <p:cNvPr id="3" name="Content Placeholder 2"/>
          <p:cNvSpPr>
            <a:spLocks noGrp="1"/>
          </p:cNvSpPr>
          <p:nvPr>
            <p:ph idx="1"/>
          </p:nvPr>
        </p:nvSpPr>
        <p:spPr/>
        <p:txBody>
          <a:bodyPr/>
          <a:lstStyle/>
          <a:p>
            <a:pPr marL="0" indent="0">
              <a:buNone/>
            </a:pPr>
            <a:r>
              <a:rPr lang="en-US" dirty="0" smtClean="0"/>
              <a:t>”The </a:t>
            </a:r>
            <a:r>
              <a:rPr lang="en-US" dirty="0"/>
              <a:t>most that can be expected from any model is that it can supply a useful approximation to reality: All models are wrong; some models are </a:t>
            </a:r>
            <a:r>
              <a:rPr lang="en-US" dirty="0" smtClean="0"/>
              <a:t>useful.”   </a:t>
            </a:r>
            <a:r>
              <a:rPr lang="mr-IN" dirty="0" smtClean="0"/>
              <a:t>–</a:t>
            </a:r>
            <a:r>
              <a:rPr lang="en-US" dirty="0" smtClean="0"/>
              <a:t> George E. P. Box</a:t>
            </a:r>
            <a:endParaRPr lang="en-US" dirty="0"/>
          </a:p>
        </p:txBody>
      </p:sp>
    </p:spTree>
    <p:extLst>
      <p:ext uri="{BB962C8B-B14F-4D97-AF65-F5344CB8AC3E}">
        <p14:creationId xmlns:p14="http://schemas.microsoft.com/office/powerpoint/2010/main" val="17792519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Grp="1" noChangeArrowheads="1"/>
          </p:cNvSpPr>
          <p:nvPr>
            <p:ph type="title"/>
          </p:nvPr>
        </p:nvSpPr>
        <p:spPr/>
        <p:txBody>
          <a:bodyPr>
            <a:normAutofit/>
          </a:bodyPr>
          <a:lstStyle/>
          <a:p>
            <a:pPr algn="l" eaLnBrk="1" hangingPunct="1"/>
            <a:r>
              <a:rPr lang="en-US" sz="4000" dirty="0" smtClean="0"/>
              <a:t>Core Principles of SAMM</a:t>
            </a:r>
            <a:endParaRPr lang="en-US" sz="4000" dirty="0"/>
          </a:p>
        </p:txBody>
      </p:sp>
      <p:graphicFrame>
        <p:nvGraphicFramePr>
          <p:cNvPr id="2" name="Diagram 1"/>
          <p:cNvGraphicFramePr/>
          <p:nvPr>
            <p:extLst>
              <p:ext uri="{D42A27DB-BD31-4B8C-83A1-F6EECF244321}">
                <p14:modId xmlns:p14="http://schemas.microsoft.com/office/powerpoint/2010/main" val="2100019047"/>
              </p:ext>
            </p:extLst>
          </p:nvPr>
        </p:nvGraphicFramePr>
        <p:xfrm>
          <a:off x="645886" y="1221889"/>
          <a:ext cx="4366061" cy="29959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50"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r="68421" b="26862"/>
          <a:stretch/>
        </p:blipFill>
        <p:spPr bwMode="auto">
          <a:xfrm>
            <a:off x="5359752" y="763803"/>
            <a:ext cx="2652134" cy="34551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3773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smtClean="0"/>
              <a:t>Project History</a:t>
            </a:r>
            <a:endParaRPr lang="en-GB"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50191492"/>
              </p:ext>
            </p:extLst>
          </p:nvPr>
        </p:nvGraphicFramePr>
        <p:xfrm>
          <a:off x="457200" y="1214665"/>
          <a:ext cx="8229600" cy="3095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529771" y="3138175"/>
            <a:ext cx="1284514" cy="307777"/>
          </a:xfrm>
          <a:prstGeom prst="rect">
            <a:avLst/>
          </a:prstGeom>
          <a:noFill/>
        </p:spPr>
        <p:txBody>
          <a:bodyPr wrap="square" rtlCol="0">
            <a:spAutoFit/>
          </a:bodyPr>
          <a:lstStyle/>
          <a:p>
            <a:pPr algn="ctr"/>
            <a:r>
              <a:rPr lang="en-US" sz="1400" smtClean="0"/>
              <a:t>March 2009</a:t>
            </a:r>
            <a:endParaRPr lang="en-US" sz="1400"/>
          </a:p>
        </p:txBody>
      </p:sp>
      <p:sp>
        <p:nvSpPr>
          <p:cNvPr id="5" name="TextBox 4"/>
          <p:cNvSpPr txBox="1"/>
          <p:nvPr/>
        </p:nvSpPr>
        <p:spPr>
          <a:xfrm>
            <a:off x="2852057" y="1650461"/>
            <a:ext cx="1284514" cy="307777"/>
          </a:xfrm>
          <a:prstGeom prst="rect">
            <a:avLst/>
          </a:prstGeom>
          <a:noFill/>
        </p:spPr>
        <p:txBody>
          <a:bodyPr wrap="square" rtlCol="0">
            <a:spAutoFit/>
          </a:bodyPr>
          <a:lstStyle/>
          <a:p>
            <a:pPr algn="ctr"/>
            <a:r>
              <a:rPr lang="en-US" sz="1400" smtClean="0"/>
              <a:t>March 2016</a:t>
            </a:r>
            <a:endParaRPr lang="en-US" sz="1400" dirty="0"/>
          </a:p>
        </p:txBody>
      </p:sp>
      <p:sp>
        <p:nvSpPr>
          <p:cNvPr id="6" name="TextBox 5"/>
          <p:cNvSpPr txBox="1"/>
          <p:nvPr/>
        </p:nvSpPr>
        <p:spPr>
          <a:xfrm>
            <a:off x="5036456" y="1650460"/>
            <a:ext cx="1284514" cy="307777"/>
          </a:xfrm>
          <a:prstGeom prst="rect">
            <a:avLst/>
          </a:prstGeom>
          <a:noFill/>
        </p:spPr>
        <p:txBody>
          <a:bodyPr wrap="square" rtlCol="0">
            <a:spAutoFit/>
          </a:bodyPr>
          <a:lstStyle/>
          <a:p>
            <a:pPr algn="ctr"/>
            <a:r>
              <a:rPr lang="en-US" sz="1400" smtClean="0"/>
              <a:t>February 2017</a:t>
            </a:r>
            <a:endParaRPr lang="en-US" sz="1400" dirty="0"/>
          </a:p>
        </p:txBody>
      </p:sp>
      <p:sp>
        <p:nvSpPr>
          <p:cNvPr id="7" name="TextBox 6"/>
          <p:cNvSpPr txBox="1"/>
          <p:nvPr/>
        </p:nvSpPr>
        <p:spPr>
          <a:xfrm>
            <a:off x="7220855" y="1650459"/>
            <a:ext cx="1284514" cy="307777"/>
          </a:xfrm>
          <a:prstGeom prst="rect">
            <a:avLst/>
          </a:prstGeom>
          <a:noFill/>
        </p:spPr>
        <p:txBody>
          <a:bodyPr wrap="square" rtlCol="0">
            <a:spAutoFit/>
          </a:bodyPr>
          <a:lstStyle/>
          <a:p>
            <a:pPr algn="ctr"/>
            <a:r>
              <a:rPr lang="en-US" sz="1400" dirty="0" smtClean="0"/>
              <a:t>2018-2019</a:t>
            </a:r>
            <a:endParaRPr lang="en-US" sz="1400" dirty="0"/>
          </a:p>
        </p:txBody>
      </p:sp>
    </p:spTree>
    <p:extLst>
      <p:ext uri="{BB962C8B-B14F-4D97-AF65-F5344CB8AC3E}">
        <p14:creationId xmlns:p14="http://schemas.microsoft.com/office/powerpoint/2010/main" val="17713743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Grp="1" noChangeArrowheads="1"/>
          </p:cNvSpPr>
          <p:nvPr>
            <p:ph type="title"/>
          </p:nvPr>
        </p:nvSpPr>
        <p:spPr/>
        <p:txBody>
          <a:bodyPr>
            <a:normAutofit/>
          </a:bodyPr>
          <a:lstStyle/>
          <a:p>
            <a:pPr algn="l" eaLnBrk="1" hangingPunct="1"/>
            <a:r>
              <a:rPr lang="en-US" sz="4000" dirty="0"/>
              <a:t>SAMM </a:t>
            </a:r>
            <a:r>
              <a:rPr lang="en-US" sz="4000" dirty="0" smtClean="0"/>
              <a:t>Framework</a:t>
            </a:r>
            <a:endParaRPr lang="en-US" sz="4000" dirty="0"/>
          </a:p>
        </p:txBody>
      </p:sp>
      <p:sp>
        <p:nvSpPr>
          <p:cNvPr id="39939" name="Rectangle 2"/>
          <p:cNvSpPr>
            <a:spLocks noGrp="1" noChangeArrowheads="1"/>
          </p:cNvSpPr>
          <p:nvPr>
            <p:ph type="body" idx="1"/>
          </p:nvPr>
        </p:nvSpPr>
        <p:spPr>
          <a:xfrm>
            <a:off x="808892" y="985747"/>
            <a:ext cx="7765365" cy="3715343"/>
          </a:xfrm>
        </p:spPr>
        <p:txBody>
          <a:bodyPr anchor="t">
            <a:normAutofit/>
          </a:bodyPr>
          <a:lstStyle/>
          <a:p>
            <a:pPr marL="468769">
              <a:buFont typeface="Arial" pitchFamily="34" charset="0"/>
              <a:buChar char="•"/>
            </a:pPr>
            <a:r>
              <a:rPr lang="en-US" sz="1800" dirty="0" smtClean="0"/>
              <a:t>For </a:t>
            </a:r>
            <a:r>
              <a:rPr lang="en-US" sz="1800" dirty="0"/>
              <a:t>each of </a:t>
            </a:r>
            <a:r>
              <a:rPr lang="en-US" sz="1800" dirty="0" smtClean="0"/>
              <a:t>the four </a:t>
            </a:r>
            <a:r>
              <a:rPr lang="en-US" sz="1800" dirty="0"/>
              <a:t>Business Functions, </a:t>
            </a:r>
            <a:r>
              <a:rPr lang="en-US" sz="1800" dirty="0" smtClean="0"/>
              <a:t>three </a:t>
            </a:r>
            <a:r>
              <a:rPr lang="en-US" sz="1800" dirty="0"/>
              <a:t>Security Practices are defined</a:t>
            </a:r>
          </a:p>
          <a:p>
            <a:pPr marL="468769">
              <a:spcBef>
                <a:spcPts val="527"/>
              </a:spcBef>
              <a:buFont typeface="Arial" pitchFamily="34" charset="0"/>
              <a:buChar char="•"/>
            </a:pPr>
            <a:r>
              <a:rPr lang="en-US" sz="1800" dirty="0"/>
              <a:t>The </a:t>
            </a:r>
            <a:r>
              <a:rPr lang="en-US" sz="1800" dirty="0" smtClean="0"/>
              <a:t>security </a:t>
            </a:r>
            <a:r>
              <a:rPr lang="en-US" sz="1800" dirty="0"/>
              <a:t>p</a:t>
            </a:r>
            <a:r>
              <a:rPr lang="en-US" sz="1800" dirty="0" smtClean="0"/>
              <a:t>ractices </a:t>
            </a:r>
            <a:r>
              <a:rPr lang="en-US" sz="1800" dirty="0"/>
              <a:t>cover </a:t>
            </a:r>
            <a:r>
              <a:rPr lang="en-US" sz="1800" dirty="0" smtClean="0"/>
              <a:t>areas </a:t>
            </a:r>
            <a:r>
              <a:rPr lang="en-US" sz="1800" dirty="0"/>
              <a:t>relevant to software security </a:t>
            </a:r>
            <a:r>
              <a:rPr lang="en-US" sz="1800" dirty="0" smtClean="0"/>
              <a:t>assurance</a:t>
            </a:r>
            <a:endParaRPr lang="en-US" sz="1800" dirty="0"/>
          </a:p>
        </p:txBody>
      </p:sp>
      <p:pic>
        <p:nvPicPr>
          <p:cNvPr id="2" name="Picture 1"/>
          <p:cNvPicPr>
            <a:picLocks noChangeAspect="1"/>
          </p:cNvPicPr>
          <p:nvPr/>
        </p:nvPicPr>
        <p:blipFill>
          <a:blip r:embed="rId3"/>
          <a:stretch>
            <a:fillRect/>
          </a:stretch>
        </p:blipFill>
        <p:spPr>
          <a:xfrm>
            <a:off x="930411" y="1842997"/>
            <a:ext cx="7522326" cy="2366838"/>
          </a:xfrm>
          <a:prstGeom prst="rect">
            <a:avLst/>
          </a:prstGeom>
        </p:spPr>
      </p:pic>
    </p:spTree>
    <p:extLst>
      <p:ext uri="{BB962C8B-B14F-4D97-AF65-F5344CB8AC3E}">
        <p14:creationId xmlns:p14="http://schemas.microsoft.com/office/powerpoint/2010/main" val="19934490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05979"/>
            <a:ext cx="8420911" cy="857250"/>
          </a:xfrm>
        </p:spPr>
        <p:txBody>
          <a:bodyPr>
            <a:noAutofit/>
          </a:bodyPr>
          <a:lstStyle/>
          <a:p>
            <a:r>
              <a:rPr lang="en-GB" sz="4000" dirty="0" smtClean="0"/>
              <a:t>Maturity Levels </a:t>
            </a:r>
            <a:r>
              <a:rPr lang="en-GB" sz="4000" dirty="0"/>
              <a:t>&amp;</a:t>
            </a:r>
            <a:r>
              <a:rPr lang="en-GB" sz="4000" dirty="0" smtClean="0"/>
              <a:t> </a:t>
            </a:r>
            <a:r>
              <a:rPr lang="en-GB" sz="4000" dirty="0"/>
              <a:t>Assessment </a:t>
            </a:r>
            <a:r>
              <a:rPr lang="en-GB" sz="4000" dirty="0" smtClean="0"/>
              <a:t>Scores</a:t>
            </a:r>
            <a:endParaRPr lang="en-GB"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9776715"/>
              </p:ext>
            </p:extLst>
          </p:nvPr>
        </p:nvGraphicFramePr>
        <p:xfrm>
          <a:off x="252097" y="1184376"/>
          <a:ext cx="3396343" cy="2827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4870019" y="3517538"/>
            <a:ext cx="4054856"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214313" indent="-214313">
              <a:buFont typeface="Arial" panose="020B0604020202020204" pitchFamily="34" charset="0"/>
              <a:buChar char="•"/>
            </a:pPr>
            <a:r>
              <a:rPr lang="en-GB" dirty="0" smtClean="0"/>
              <a:t>Transparent </a:t>
            </a:r>
            <a:r>
              <a:rPr lang="en-GB" dirty="0"/>
              <a:t>view over different levels</a:t>
            </a:r>
          </a:p>
          <a:p>
            <a:pPr marL="214313" indent="-214313">
              <a:buFont typeface="Arial" panose="020B0604020202020204" pitchFamily="34" charset="0"/>
              <a:buChar char="•"/>
            </a:pPr>
            <a:r>
              <a:rPr lang="en-GB" dirty="0" smtClean="0"/>
              <a:t>Fine-grained </a:t>
            </a:r>
            <a:r>
              <a:rPr lang="en-GB" dirty="0"/>
              <a:t>improvements are visible</a:t>
            </a:r>
          </a:p>
        </p:txBody>
      </p:sp>
      <p:graphicFrame>
        <p:nvGraphicFramePr>
          <p:cNvPr id="13" name="Diagram 12"/>
          <p:cNvGraphicFramePr/>
          <p:nvPr>
            <p:extLst>
              <p:ext uri="{D42A27DB-BD31-4B8C-83A1-F6EECF244321}">
                <p14:modId xmlns:p14="http://schemas.microsoft.com/office/powerpoint/2010/main" val="1383041923"/>
              </p:ext>
            </p:extLst>
          </p:nvPr>
        </p:nvGraphicFramePr>
        <p:xfrm>
          <a:off x="3432331" y="981965"/>
          <a:ext cx="4924685" cy="30213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7" name="Picture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81709" y="2727444"/>
            <a:ext cx="457200" cy="457200"/>
          </a:xfrm>
          <a:prstGeom prst="rect">
            <a:avLst/>
          </a:prstGeom>
        </p:spPr>
      </p:pic>
      <p:pic>
        <p:nvPicPr>
          <p:cNvPr id="8" name="Picture 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599913" y="2035457"/>
            <a:ext cx="457200" cy="457200"/>
          </a:xfrm>
          <a:prstGeom prst="rect">
            <a:avLst/>
          </a:prstGeom>
        </p:spPr>
      </p:pic>
      <p:pic>
        <p:nvPicPr>
          <p:cNvPr id="14" name="Picture 1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623572" y="1478776"/>
            <a:ext cx="457200" cy="457200"/>
          </a:xfrm>
          <a:prstGeom prst="rect">
            <a:avLst/>
          </a:prstGeom>
        </p:spPr>
      </p:pic>
      <p:pic>
        <p:nvPicPr>
          <p:cNvPr id="15" name="Picture 1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771854" y="1143736"/>
            <a:ext cx="457200" cy="457200"/>
          </a:xfrm>
          <a:prstGeom prst="rect">
            <a:avLst/>
          </a:prstGeom>
        </p:spPr>
      </p:pic>
    </p:spTree>
    <p:extLst>
      <p:ext uri="{BB962C8B-B14F-4D97-AF65-F5344CB8AC3E}">
        <p14:creationId xmlns:p14="http://schemas.microsoft.com/office/powerpoint/2010/main" val="31155282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Example: </a:t>
            </a:r>
            <a:r>
              <a:rPr lang="en-US" sz="4000" dirty="0" smtClean="0"/>
              <a:t>Education &amp; Guidance</a:t>
            </a:r>
            <a:endParaRPr lang="nl-BE" sz="4000" dirty="0"/>
          </a:p>
        </p:txBody>
      </p:sp>
      <p:sp>
        <p:nvSpPr>
          <p:cNvPr id="4" name="Slide Number Placeholder 3"/>
          <p:cNvSpPr>
            <a:spLocks noGrp="1"/>
          </p:cNvSpPr>
          <p:nvPr>
            <p:ph type="sldNum" sz="quarter" idx="4294967295"/>
          </p:nvPr>
        </p:nvSpPr>
        <p:spPr>
          <a:xfrm>
            <a:off x="6057900" y="4767263"/>
            <a:ext cx="1600200" cy="273844"/>
          </a:xfrm>
          <a:prstGeom prst="rect">
            <a:avLst/>
          </a:prstGeom>
        </p:spPr>
        <p:txBody>
          <a:bodyPr/>
          <a:lstStyle/>
          <a:p>
            <a:fld id="{DC2C6640-A57D-5141-BD4D-105EE28701EA}" type="slidenum">
              <a:rPr lang="en-US" smtClean="0"/>
              <a:pPr/>
              <a:t>8</a:t>
            </a:fld>
            <a:endParaRPr lang="en-US"/>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132" y="1267868"/>
            <a:ext cx="7794668" cy="3243172"/>
          </a:xfrm>
          <a:prstGeom prst="rect">
            <a:avLst/>
          </a:prstGeom>
        </p:spPr>
      </p:pic>
      <p:pic>
        <p:nvPicPr>
          <p:cNvPr id="5" name="Picture 4"/>
          <p:cNvPicPr>
            <a:picLocks noChangeAspect="1"/>
          </p:cNvPicPr>
          <p:nvPr/>
        </p:nvPicPr>
        <p:blipFill rotWithShape="1">
          <a:blip r:embed="rId4"/>
          <a:srcRect t="22248" r="67667"/>
          <a:stretch/>
        </p:blipFill>
        <p:spPr>
          <a:xfrm>
            <a:off x="276717" y="1063229"/>
            <a:ext cx="1806309" cy="1366685"/>
          </a:xfrm>
          <a:prstGeom prst="rect">
            <a:avLst/>
          </a:prstGeom>
        </p:spPr>
      </p:pic>
      <p:sp>
        <p:nvSpPr>
          <p:cNvPr id="3" name="Oval 2"/>
          <p:cNvSpPr/>
          <p:nvPr/>
        </p:nvSpPr>
        <p:spPr>
          <a:xfrm>
            <a:off x="1317521" y="1577828"/>
            <a:ext cx="688258" cy="35715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41875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p:txBody>
          <a:bodyPr>
            <a:normAutofit/>
          </a:bodyPr>
          <a:lstStyle/>
          <a:p>
            <a:pPr eaLnBrk="1" hangingPunct="1"/>
            <a:r>
              <a:rPr lang="en-US" sz="4000" dirty="0" smtClean="0"/>
              <a:t>Level definitions...</a:t>
            </a:r>
            <a:endParaRPr lang="en-US" sz="4000" dirty="0"/>
          </a:p>
        </p:txBody>
      </p:sp>
      <p:sp>
        <p:nvSpPr>
          <p:cNvPr id="29699" name="Rectangle 2"/>
          <p:cNvSpPr>
            <a:spLocks noGrp="1" noChangeArrowheads="1"/>
          </p:cNvSpPr>
          <p:nvPr>
            <p:ph idx="1"/>
          </p:nvPr>
        </p:nvSpPr>
        <p:spPr/>
        <p:txBody>
          <a:bodyPr>
            <a:normAutofit lnSpcReduction="10000"/>
          </a:bodyPr>
          <a:lstStyle/>
          <a:p>
            <a:pPr marL="589328" indent="-301409">
              <a:buFont typeface="Arial" panose="020B0604020202020204" pitchFamily="34" charset="0"/>
              <a:buChar char="•"/>
            </a:pPr>
            <a:r>
              <a:rPr lang="en-US" sz="2100" dirty="0"/>
              <a:t>Objective</a:t>
            </a:r>
          </a:p>
          <a:p>
            <a:pPr marL="589328" indent="-301409">
              <a:spcBef>
                <a:spcPts val="527"/>
              </a:spcBef>
              <a:buFont typeface="Arial" panose="020B0604020202020204" pitchFamily="34" charset="0"/>
              <a:buChar char="•"/>
            </a:pPr>
            <a:r>
              <a:rPr lang="en-US" sz="2100" dirty="0" smtClean="0"/>
              <a:t>Activities</a:t>
            </a:r>
          </a:p>
          <a:p>
            <a:pPr marL="589328" indent="-301409">
              <a:spcBef>
                <a:spcPts val="527"/>
              </a:spcBef>
              <a:buFont typeface="Arial" panose="020B0604020202020204" pitchFamily="34" charset="0"/>
              <a:buChar char="•"/>
            </a:pPr>
            <a:r>
              <a:rPr lang="en-US" sz="2100" dirty="0" smtClean="0"/>
              <a:t>Assessment</a:t>
            </a:r>
            <a:endParaRPr lang="en-US" sz="2100" dirty="0"/>
          </a:p>
          <a:p>
            <a:pPr marL="589328" indent="-301409">
              <a:spcBef>
                <a:spcPts val="527"/>
              </a:spcBef>
              <a:buFont typeface="Arial" panose="020B0604020202020204" pitchFamily="34" charset="0"/>
              <a:buChar char="•"/>
            </a:pPr>
            <a:r>
              <a:rPr lang="en-US" sz="2100" dirty="0"/>
              <a:t>Results</a:t>
            </a:r>
          </a:p>
          <a:p>
            <a:pPr marL="589328" indent="-301409">
              <a:spcBef>
                <a:spcPts val="527"/>
              </a:spcBef>
              <a:buFont typeface="Arial" panose="020B0604020202020204" pitchFamily="34" charset="0"/>
              <a:buChar char="•"/>
            </a:pPr>
            <a:r>
              <a:rPr lang="en-US" sz="2100" dirty="0"/>
              <a:t>Success Metrics</a:t>
            </a:r>
          </a:p>
          <a:p>
            <a:pPr marL="589328" indent="-301409">
              <a:spcBef>
                <a:spcPts val="527"/>
              </a:spcBef>
              <a:buFont typeface="Arial" panose="020B0604020202020204" pitchFamily="34" charset="0"/>
              <a:buChar char="•"/>
            </a:pPr>
            <a:r>
              <a:rPr lang="en-US" sz="2100" dirty="0"/>
              <a:t>Costs</a:t>
            </a:r>
          </a:p>
          <a:p>
            <a:pPr marL="589328" indent="-301409">
              <a:spcBef>
                <a:spcPts val="527"/>
              </a:spcBef>
              <a:buFont typeface="Arial" panose="020B0604020202020204" pitchFamily="34" charset="0"/>
              <a:buChar char="•"/>
            </a:pPr>
            <a:r>
              <a:rPr lang="en-US" sz="2100" dirty="0"/>
              <a:t>Personnel</a:t>
            </a:r>
          </a:p>
          <a:p>
            <a:pPr marL="589328" indent="-301409">
              <a:spcBef>
                <a:spcPts val="527"/>
              </a:spcBef>
              <a:buFont typeface="Arial" panose="020B0604020202020204" pitchFamily="34" charset="0"/>
              <a:buChar char="•"/>
            </a:pPr>
            <a:r>
              <a:rPr lang="en-US" sz="2100" dirty="0"/>
              <a:t>Related Levels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6506" y="205979"/>
            <a:ext cx="3942103" cy="4783736"/>
          </a:xfrm>
          <a:prstGeom prst="rect">
            <a:avLst/>
          </a:prstGeom>
        </p:spPr>
      </p:pic>
      <p:sp>
        <p:nvSpPr>
          <p:cNvPr id="4" name="Rectangle 3"/>
          <p:cNvSpPr/>
          <p:nvPr/>
        </p:nvSpPr>
        <p:spPr>
          <a:xfrm>
            <a:off x="4423030" y="4063166"/>
            <a:ext cx="89009" cy="9265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Curved Connector 6"/>
          <p:cNvCxnSpPr/>
          <p:nvPr/>
        </p:nvCxnSpPr>
        <p:spPr>
          <a:xfrm flipV="1">
            <a:off x="2203554" y="854439"/>
            <a:ext cx="2162952" cy="539646"/>
          </a:xfrm>
          <a:prstGeom prst="curved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Curved Connector 12"/>
          <p:cNvCxnSpPr/>
          <p:nvPr/>
        </p:nvCxnSpPr>
        <p:spPr>
          <a:xfrm flipV="1">
            <a:off x="2203554" y="1063229"/>
            <a:ext cx="3432748" cy="683126"/>
          </a:xfrm>
          <a:prstGeom prst="curvedConnector3">
            <a:avLst>
              <a:gd name="adj1" fmla="val 35808"/>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Curved Connector 18"/>
          <p:cNvCxnSpPr/>
          <p:nvPr/>
        </p:nvCxnSpPr>
        <p:spPr>
          <a:xfrm flipV="1">
            <a:off x="2428407" y="1454046"/>
            <a:ext cx="2083632" cy="652073"/>
          </a:xfrm>
          <a:prstGeom prst="curved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Curved Connector 21"/>
          <p:cNvCxnSpPr/>
          <p:nvPr/>
        </p:nvCxnSpPr>
        <p:spPr>
          <a:xfrm flipV="1">
            <a:off x="1958715" y="2102785"/>
            <a:ext cx="2508819" cy="373682"/>
          </a:xfrm>
          <a:prstGeom prst="curvedConnector3">
            <a:avLst>
              <a:gd name="adj1" fmla="val 64639"/>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Curved Connector 23"/>
          <p:cNvCxnSpPr/>
          <p:nvPr/>
        </p:nvCxnSpPr>
        <p:spPr>
          <a:xfrm>
            <a:off x="2906839" y="2809404"/>
            <a:ext cx="1516191" cy="210872"/>
          </a:xfrm>
          <a:prstGeom prst="curved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Curved Connector 25"/>
          <p:cNvCxnSpPr/>
          <p:nvPr/>
        </p:nvCxnSpPr>
        <p:spPr>
          <a:xfrm>
            <a:off x="1825363" y="3161796"/>
            <a:ext cx="2597667" cy="480814"/>
          </a:xfrm>
          <a:prstGeom prst="curvedConnector3">
            <a:avLst>
              <a:gd name="adj1" fmla="val 6385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Curved Connector 27"/>
          <p:cNvCxnSpPr/>
          <p:nvPr/>
        </p:nvCxnSpPr>
        <p:spPr>
          <a:xfrm>
            <a:off x="2260078" y="3509881"/>
            <a:ext cx="2207456" cy="553285"/>
          </a:xfrm>
          <a:prstGeom prst="curved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Curved Connector 29"/>
          <p:cNvCxnSpPr/>
          <p:nvPr/>
        </p:nvCxnSpPr>
        <p:spPr>
          <a:xfrm>
            <a:off x="2739297" y="3843384"/>
            <a:ext cx="1728237" cy="800873"/>
          </a:xfrm>
          <a:prstGeom prst="curvedConnector3">
            <a:avLst>
              <a:gd name="adj1" fmla="val 31785"/>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933623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14593</TotalTime>
  <Words>2724</Words>
  <Application>Microsoft Macintosh PowerPoint</Application>
  <PresentationFormat>On-screen Show (16:9)</PresentationFormat>
  <Paragraphs>363</Paragraphs>
  <Slides>28</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Calibri</vt:lpstr>
      <vt:lpstr>Mangal</vt:lpstr>
      <vt:lpstr>ＭＳ Ｐゴシック</vt:lpstr>
      <vt:lpstr>Times New Roman</vt:lpstr>
      <vt:lpstr>Arial</vt:lpstr>
      <vt:lpstr>Office Theme</vt:lpstr>
      <vt:lpstr>OWASP SAMM v1.5</vt:lpstr>
      <vt:lpstr>What is SAMM?</vt:lpstr>
      <vt:lpstr>Why SAMM?</vt:lpstr>
      <vt:lpstr>Core Principles of SAMM</vt:lpstr>
      <vt:lpstr>Project History</vt:lpstr>
      <vt:lpstr>SAMM Framework</vt:lpstr>
      <vt:lpstr>Maturity Levels &amp; Assessment Scores</vt:lpstr>
      <vt:lpstr>Example: Education &amp; Guidance</vt:lpstr>
      <vt:lpstr>Level definitions...</vt:lpstr>
      <vt:lpstr>SAMM Quick Start</vt:lpstr>
      <vt:lpstr>Assess via Worksheet</vt:lpstr>
      <vt:lpstr>Assess via Toolbox</vt:lpstr>
      <vt:lpstr>Assess – Best Practices</vt:lpstr>
      <vt:lpstr>Goal</vt:lpstr>
      <vt:lpstr>Goal – Best Practices</vt:lpstr>
      <vt:lpstr>Plan</vt:lpstr>
      <vt:lpstr>Plan – Best Practices</vt:lpstr>
      <vt:lpstr>Implement: 150+ OWASP resources</vt:lpstr>
      <vt:lpstr>Implement – Best Practices</vt:lpstr>
      <vt:lpstr>Critical Success Factors</vt:lpstr>
      <vt:lpstr>SAMM can map to BSIMM</vt:lpstr>
      <vt:lpstr>SAMM Project Roadmap</vt:lpstr>
      <vt:lpstr>OWASP Summit 2017</vt:lpstr>
      <vt:lpstr>*** Under Consideration for V2.0 ***</vt:lpstr>
      <vt:lpstr>Get involved</vt:lpstr>
      <vt:lpstr>PowerPoint Presentation</vt:lpstr>
      <vt:lpstr>Thank you!</vt:lpstr>
      <vt:lpstr>SAMM Toolbox</vt:lpstr>
    </vt:vector>
  </TitlesOfParts>
  <Company/>
  <LinksUpToDate>false</LinksUpToDate>
  <SharedDoc>false</SharedDoc>
  <HyperlinksChanged>false</HyperlinksChanged>
  <AppVersion>15.0035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Patrick Calder</dc:creator>
  <cp:lastModifiedBy>Brian Glas</cp:lastModifiedBy>
  <cp:revision>83</cp:revision>
  <cp:lastPrinted>2017-03-09T16:06:34Z</cp:lastPrinted>
  <dcterms:created xsi:type="dcterms:W3CDTF">2013-10-03T18:23:08Z</dcterms:created>
  <dcterms:modified xsi:type="dcterms:W3CDTF">2017-08-30T14:47:13Z</dcterms:modified>
</cp:coreProperties>
</file>